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Layouts/slideLayout3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5.xml" ContentType="application/vnd.openxmlformats-officedocument.presentationml.slideLayout+xml"/>
  <Override PartName="/docProps/custom.xml" ContentType="application/vnd.openxmlformats-officedocument.custom-propertie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slideLayouts/slideLayout35.xml" ContentType="application/vnd.openxmlformats-officedocument.presentationml.slideLayout+xml"/>
  <Override PartName="/ppt/charts/chart8.xml" ContentType="application/vnd.openxmlformats-officedocument.drawingml.chart+xml"/>
  <Override PartName="/ppt/viewProps.xml" ContentType="application/vnd.openxmlformats-officedocument.presentationml.viewProps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ppt/charts/chart4.xml" ContentType="application/vnd.openxmlformats-officedocument.drawingml.char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charts/chart5.xml" ContentType="application/vnd.openxmlformats-officedocument.drawingml.chart+xml"/>
  <Override PartName="/ppt/charts/chart3.xml" ContentType="application/vnd.openxmlformats-officedocument.drawingml.chart+xml"/>
  <Override PartName="/ppt/charts/chart7.xml" ContentType="application/vnd.openxmlformats-officedocument.drawingml.chart+xml"/>
  <Override PartName="/ppt/slideLayouts/slideLayout4.xml" ContentType="application/vnd.openxmlformats-officedocument.presentationml.slideLayout+xml"/>
  <Override PartName="/ppt/slideLayouts/slideLayout2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 showSpecialPlsOnTitleSld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1pPr>
    <a:lvl2pPr marL="457053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2pPr>
    <a:lvl3pPr marL="914107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3pPr>
    <a:lvl4pPr marL="1371160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4pPr>
    <a:lvl5pPr marL="1828212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5pPr>
    <a:lvl6pPr marL="2285265" algn="l" defTabSz="914107">
      <a:defRPr sz="2000">
        <a:solidFill>
          <a:schemeClr val="tx1"/>
        </a:solidFill>
        <a:latin typeface="Arial"/>
        <a:ea typeface="+mn-ea"/>
        <a:cs typeface="Arial"/>
      </a:defRPr>
    </a:lvl6pPr>
    <a:lvl7pPr marL="2742320" algn="l" defTabSz="914107">
      <a:defRPr sz="2000">
        <a:solidFill>
          <a:schemeClr val="tx1"/>
        </a:solidFill>
        <a:latin typeface="Arial"/>
        <a:ea typeface="+mn-ea"/>
        <a:cs typeface="Arial"/>
      </a:defRPr>
    </a:lvl7pPr>
    <a:lvl8pPr marL="3199373" algn="l" defTabSz="914107">
      <a:defRPr sz="2000">
        <a:solidFill>
          <a:schemeClr val="tx1"/>
        </a:solidFill>
        <a:latin typeface="Arial"/>
        <a:ea typeface="+mn-ea"/>
        <a:cs typeface="Arial"/>
      </a:defRPr>
    </a:lvl8pPr>
    <a:lvl9pPr marL="3656425" algn="l" defTabSz="914107">
      <a:defRPr sz="2000">
        <a:solidFill>
          <a:schemeClr val="tx1"/>
        </a:solidFill>
        <a:latin typeface="Arial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2D5ABB26-0587-4C30-8999-92F81FD0307C}">
  <a:tblStyle styleId="{2D5ABB26-0587-4C30-8999-92F81FD0307C}" styleName="Нет стиля, нет сетки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  <a:round/>
            </a:ln>
          </a:right>
          <a:top>
            <a:ln w="12700">
              <a:noFill/>
              <a:round/>
            </a:ln>
          </a:top>
          <a:bottom>
            <a:ln w="12700">
              <a:noFill/>
              <a:round/>
            </a:ln>
          </a:bottom>
          <a:insideH>
            <a:ln w="12700">
              <a:noFill/>
              <a:round/>
            </a:ln>
          </a:insideH>
          <a:insideV>
            <a:ln w="12700">
              <a:noFill/>
              <a:round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9" d="100"/>
          <a:sy n="109" d="100"/>
        </p:scale>
        <p:origin x="636" y="102"/>
      </p:cViewPr>
      <p:guideLst>
        <p:guide pos="2160" orient="horz"/>
        <p:guide pos="384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7.xlsx" 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540"/>
          <c:y val="0.039980"/>
          <c:w val="0.834700"/>
          <c:h val="0.810740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'1'!$A$7:$B$7</c:f>
              <c:strCache>
                <c:ptCount val="2"/>
                <c:pt idx="0">
                  <c:v xml:space="preserve">Количество обращений</c:v>
                </c:pt>
                <c:pt idx="1">
                  <c:v xml:space="preserve">2024 г.</c:v>
                </c:pt>
              </c:strCache>
            </c:strRef>
          </c:tx>
          <c:spPr bwMode="auto">
            <a:prstGeom prst="rect">
              <a:avLst/>
            </a:prstGeom>
            <a:solidFill>
              <a:srgbClr val="0C5B9D"/>
            </a:solidFill>
            <a:ln>
              <a:noFill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</c:dLbls>
          <c:cat>
            <c:strRef>
              <c:f>'1'!$C$6:$N$6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'1'!$C$7:$N$7</c:f>
              <c:numCache>
                <c:formatCode>General</c:formatCode>
                <c:ptCount val="12"/>
                <c:pt idx="0">
                  <c:v>3198</c:v>
                </c:pt>
                <c:pt idx="1">
                  <c:v>2990</c:v>
                </c:pt>
                <c:pt idx="2">
                  <c:v>2939</c:v>
                </c:pt>
                <c:pt idx="3">
                  <c:v>3622</c:v>
                </c:pt>
                <c:pt idx="4">
                  <c:v>4323</c:v>
                </c:pt>
                <c:pt idx="5">
                  <c:v>4107</c:v>
                </c:pt>
                <c:pt idx="6">
                  <c:v>4497</c:v>
                </c:pt>
                <c:pt idx="7">
                  <c:v>3434</c:v>
                </c:pt>
                <c:pt idx="8">
                  <c:v>3303</c:v>
                </c:pt>
                <c:pt idx="9">
                  <c:v>3983</c:v>
                </c:pt>
                <c:pt idx="10">
                  <c:v>3337</c:v>
                </c:pt>
                <c:pt idx="11">
                  <c:v>4486</c:v>
                </c:pt>
              </c:numCache>
            </c:numRef>
          </c:val>
        </c:ser>
        <c:ser>
          <c:idx val="0"/>
          <c:order val="1"/>
          <c:tx>
            <c:strRef>
              <c:f>'1'!$A$8:$B$8</c:f>
              <c:strCache>
                <c:ptCount val="2"/>
                <c:pt idx="0">
                  <c:v xml:space="preserve">Количество обращений</c:v>
                </c:pt>
                <c:pt idx="1">
                  <c:v xml:space="preserve">2025 г.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>
              <a:noFill/>
              <a:round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</c:dLbls>
          <c:cat>
            <c:strRef>
              <c:f>'1'!$C$6:$N$6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'1'!$C$8:$N$8</c:f>
              <c:numCache>
                <c:formatCode>General</c:formatCode>
                <c:ptCount val="12"/>
                <c:pt idx="0">
                  <c:v>3365</c:v>
                </c:pt>
                <c:pt idx="1">
                  <c:v>3587</c:v>
                </c:pt>
                <c:pt idx="2">
                  <c:v>4037</c:v>
                </c:pt>
                <c:pt idx="3">
                  <c:v>4891</c:v>
                </c:pt>
                <c:pt idx="4">
                  <c:v>4664</c:v>
                </c:pt>
                <c:pt idx="5">
                  <c:v>7276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60"/>
        <c:axId val="101587968"/>
        <c:axId val="101589760"/>
      </c:barChart>
      <c:catAx>
        <c:axId val="101587968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1589760"/>
        <c:crosses val="autoZero"/>
        <c:auto val="1"/>
        <c:lblAlgn val="ctr"/>
        <c:lblOffset val="100"/>
        <c:noMultiLvlLbl val="0"/>
      </c:catAx>
      <c:valAx>
        <c:axId val="101589760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>
              <a:noFill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ru-RU" sz="1400"/>
                  <a:t>Количество обращений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051730"/>
              <c:y val="0.297290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/>
            </a:pPr>
            <a:endParaRPr lang="ru-RU"/>
          </a:p>
        </c:txPr>
        <c:crossAx val="10158796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>
              <a:defRPr sz="1400"/>
            </a:pPr>
            <a:endParaRPr lang="ru-RU"/>
          </a:p>
        </c:txPr>
      </c:dTable>
    </c:plotArea>
    <c:plotVisOnly val="1"/>
    <c:dispBlanksAs val="gap"/>
    <c:showDLblsOverMax val="0"/>
  </c:chart>
  <c:spPr bwMode="auto">
    <a:xfrm>
      <a:off x="533398" y="990598"/>
      <a:ext cx="10820396" cy="5410197"/>
    </a:xfrm>
    <a:prstGeom prst="rect">
      <a:avLst/>
    </a:prstGeom>
    <a:ln>
      <a:solidFill>
        <a:schemeClr val="tx2"/>
      </a:solidFill>
      <a:round/>
    </a:ln>
  </c:spPr>
  <c:txPr>
    <a:bodyPr/>
    <a:lstStyle/>
    <a:p>
      <a:pPr>
        <a:defRPr sz="11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2360"/>
          <c:y val="0.143200"/>
          <c:w val="0.755990"/>
          <c:h val="0.793120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 xml:space="preserve">'Для диаграмм'!$B$6:$B$14</c:f>
              <c:strCache>
                <c:ptCount val="9"/>
                <c:pt idx="0">
                  <c:v>Жалоба</c:v>
                </c:pt>
                <c:pt idx="1">
                  <c:v>Консультации</c:v>
                </c:pt>
                <c:pt idx="2">
                  <c:v xml:space="preserve">Заявка на оказание услуг</c:v>
                </c:pt>
                <c:pt idx="3">
                  <c:v xml:space="preserve">Приём документов/выдача документов</c:v>
                </c:pt>
                <c:pt idx="4">
                  <c:v xml:space="preserve">Сообщение информации</c:v>
                </c:pt>
                <c:pt idx="5">
                  <c:v xml:space="preserve">Прием платежей</c:v>
                </c:pt>
                <c:pt idx="6">
                  <c:v xml:space="preserve">Отзыв потребителя</c:v>
                </c:pt>
                <c:pt idx="7">
                  <c:v xml:space="preserve">Предложение потребителя</c:v>
                </c:pt>
                <c:pt idx="8">
                  <c:v xml:space="preserve">Прочие (в т.ч. уведомления)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  <a:round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cat>
            <c:strRef>
              <c:f xml:space="preserve">'Для диаграмм'!$B$6:$B$14</c:f>
              <c:strCache>
                <c:ptCount val="9"/>
                <c:pt idx="0">
                  <c:v>Жалоба</c:v>
                </c:pt>
                <c:pt idx="1">
                  <c:v>Консультации</c:v>
                </c:pt>
                <c:pt idx="2">
                  <c:v xml:space="preserve">Заявка на оказание услуг</c:v>
                </c:pt>
                <c:pt idx="3">
                  <c:v xml:space="preserve">Приём документов/выдача документов</c:v>
                </c:pt>
                <c:pt idx="4">
                  <c:v xml:space="preserve">Сообщение информации</c:v>
                </c:pt>
                <c:pt idx="5">
                  <c:v xml:space="preserve">Прием платежей</c:v>
                </c:pt>
                <c:pt idx="6">
                  <c:v xml:space="preserve">Отзыв потребителя</c:v>
                </c:pt>
                <c:pt idx="7">
                  <c:v xml:space="preserve">Предложение потребителя</c:v>
                </c:pt>
                <c:pt idx="8">
                  <c:v xml:space="preserve">Прочие (в т.ч. уведомления)</c:v>
                </c:pt>
              </c:strCache>
            </c:strRef>
          </c:cat>
          <c:val>
            <c:numRef>
              <c:f xml:space="preserve">'Для диаграмм'!$F$6:$F$14</c:f>
              <c:numCache>
                <c:formatCode>0.00</c:formatCode>
                <c:ptCount val="9"/>
                <c:pt idx="0">
                  <c:v>0.31</c:v>
                </c:pt>
                <c:pt idx="1">
                  <c:v>77.49</c:v>
                </c:pt>
                <c:pt idx="2">
                  <c:v>16.03</c:v>
                </c:pt>
                <c:pt idx="3">
                  <c:v>5.78</c:v>
                </c:pt>
                <c:pt idx="4">
                  <c:v>0.01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0.38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0"/>
        <c:axId val="105545728"/>
        <c:axId val="105547264"/>
      </c:barChart>
      <c:catAx>
        <c:axId val="105545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 bwMode="auto">
          <a:prstGeom prst="rect">
            <a:avLst/>
          </a:prstGeom>
          <a:ln>
            <a:solidFill>
              <a:schemeClr val="tx1">
                <a:lumMod val="40000"/>
                <a:lumOff val="60000"/>
              </a:schemeClr>
            </a:solidFill>
            <a:round/>
          </a:ln>
        </c:spPr>
        <c:txPr>
          <a:bodyPr rot="0" vert="horz"/>
          <a:lstStyle/>
          <a:p>
            <a:pPr>
              <a:defRPr sz="1100" b="0" i="0" u="none" strike="noStrike">
                <a:solidFill>
                  <a:srgbClr val="000000"/>
                </a:solidFill>
                <a:latin typeface="PF Din Text Cond Pro Light (Основной текст)"/>
                <a:ea typeface="Calibri"/>
                <a:cs typeface="Calibri"/>
              </a:defRPr>
            </a:pPr>
            <a:endParaRPr lang="ru-RU"/>
          </a:p>
        </c:txPr>
        <c:crossAx val="105547264"/>
        <c:crosses val="autoZero"/>
        <c:auto val="1"/>
        <c:lblAlgn val="ctr"/>
        <c:lblOffset val="100"/>
        <c:noMultiLvlLbl val="0"/>
      </c:catAx>
      <c:valAx>
        <c:axId val="105547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PF Din Text Cond Pro Light (Основной текст)"/>
                    <a:ea typeface="Calibri"/>
                    <a:cs typeface="Calibri"/>
                  </a:defRPr>
                </a:pPr>
                <a:r>
                  <a:rPr lang="ru-RU" sz="1600">
                    <a:latin typeface="PF Din Text Cond Pro Light (Основной текст)"/>
                  </a:rPr>
                  <a:t>Удельный вес категории в общем количестве обращений, %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155360"/>
              <c:y val="0.011710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05545728"/>
        <c:crosses val="autoZero"/>
        <c:crossBetween val="between"/>
      </c:valAx>
    </c:plotArea>
    <c:plotVisOnly val="1"/>
    <c:dispBlanksAs val="gap"/>
    <c:showDLblsOverMax val="0"/>
  </c:chart>
  <c:spPr bwMode="auto">
    <a:xfrm>
      <a:off x="6859269" y="993996"/>
      <a:ext cx="4952997" cy="4949601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1830"/>
          <c:y val="0.124810"/>
          <c:w val="0.693710"/>
          <c:h val="0.66296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  <a:round/>
            </a:ln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81</a:t>
                    </a:r>
                    <a:endParaRPr/>
                  </a:p>
                </c:rich>
              </c:tx>
            </c:dLbl>
            <c:dLbl>
              <c:idx val="1"/>
              <c:dLblPos val="outEnd"/>
              <c:layout>
                <c:manualLayout>
                  <c:x val="0.000000"/>
                  <c:y val="0.00606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52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cat>
            <c:strRef>
              <c:f>('2'!$F$4,'2'!$J$4,'2'!$N$4,'2'!$R$4)</c:f>
              <c:strCache>
                <c:ptCount val="4"/>
                <c:pt idx="0">
                  <c:v xml:space="preserve">1 кв.</c:v>
                </c:pt>
                <c:pt idx="1">
                  <c:v xml:space="preserve">2 кв.</c:v>
                </c:pt>
                <c:pt idx="2">
                  <c:v xml:space="preserve">3 кв.</c:v>
                </c:pt>
                <c:pt idx="3">
                  <c:v xml:space="preserve">4 кв.</c:v>
                </c:pt>
              </c:strCache>
            </c:strRef>
          </c:cat>
          <c:val>
            <c:numRef>
              <c:f>Sheet1!$B$4:$B$7</c:f>
              <c:numCache>
                <c:formatCode>General</c:formatCode>
                <c:ptCount val="4"/>
                <c:pt idx="0">
                  <c:v>81</c:v>
                </c:pt>
                <c:pt idx="1">
                  <c:v>52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20"/>
        <c:axId val="103398400"/>
        <c:axId val="103400192"/>
      </c:barChart>
      <c:catAx>
        <c:axId val="103398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3400192"/>
        <c:crosses val="autoZero"/>
        <c:auto val="1"/>
        <c:lblAlgn val="ctr"/>
        <c:lblOffset val="100"/>
        <c:noMultiLvlLbl val="0"/>
      </c:catAx>
      <c:valAx>
        <c:axId val="103400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398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698087" y="4868568"/>
      <a:ext cx="3333746" cy="1455203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 (Основной текст)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6780"/>
          <c:y val="0.136480"/>
          <c:w val="0.806760"/>
          <c:h val="0.68583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rgbClr val="66CCC0"/>
            </a:solidFill>
            <a:ln>
              <a:solidFill>
                <a:srgbClr val="66CCC0"/>
              </a:solidFill>
              <a:round/>
            </a:ln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 sz="1000" b="0" i="0" u="none" strike="noStrike">
                        <a:solidFill>
                          <a:srgbClr val="000000"/>
                        </a:solidFill>
                        <a:latin typeface="PF Din Text Cond Pro Light (Основной текст)"/>
                        <a:ea typeface="Calibri"/>
                        <a:cs typeface="Calibri"/>
                      </a:defRPr>
                    </a:pPr>
                    <a:r>
                      <a:rPr lang="en-US"/>
                      <a:t>7879</a:t>
                    </a:r>
                    <a:endParaRPr/>
                  </a:p>
                </c:rich>
              </c:tx>
            </c:dLbl>
            <c:dLbl>
              <c:idx val="1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 sz="1000" b="0" i="0" u="none" strike="noStrike">
                        <a:solidFill>
                          <a:srgbClr val="000000"/>
                        </a:solidFill>
                        <a:latin typeface="PF Din Text Cond Pro Light (Основной текст)"/>
                        <a:ea typeface="Calibri"/>
                        <a:cs typeface="Calibri"/>
                      </a:defRPr>
                    </a:pPr>
                    <a:r>
                      <a:rPr lang="en-US"/>
                      <a:t>1304</a:t>
                    </a:r>
                    <a:r>
                      <a:rPr lang="en-US"/>
                      <a:t>2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PF Din Text Cond Pro Light (Основной текст)"/>
                    <a:ea typeface="Calibri"/>
                    <a:cs typeface="Calibri"/>
                  </a:defRPr>
                </a:pPr>
                <a:endParaRPr lang="ru-RU"/>
              </a:p>
            </c:txPr>
          </c:dLbls>
          <c:cat>
            <c:strRef>
              <c:f>('2'!$F$4,'2'!$J$4,'2'!$N$4,'2'!$R$4)</c:f>
              <c:strCache>
                <c:ptCount val="4"/>
                <c:pt idx="0">
                  <c:v xml:space="preserve">1 кв.</c:v>
                </c:pt>
                <c:pt idx="1">
                  <c:v xml:space="preserve">2 кв.</c:v>
                </c:pt>
                <c:pt idx="2">
                  <c:v xml:space="preserve">3 кв.</c:v>
                </c:pt>
                <c:pt idx="3">
                  <c:v xml:space="preserve">4 кв.</c:v>
                </c:pt>
              </c:strCache>
            </c:strRef>
          </c:cat>
          <c:val>
            <c:numRef>
              <c:f>Sheet1!$B$4:$B$7</c:f>
              <c:numCache>
                <c:formatCode>General</c:formatCode>
                <c:ptCount val="4"/>
                <c:pt idx="0">
                  <c:v>7879</c:v>
                </c:pt>
                <c:pt idx="1">
                  <c:v>13043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20"/>
        <c:axId val="103494400"/>
        <c:axId val="103495936"/>
      </c:barChart>
      <c:catAx>
        <c:axId val="103494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>
                <a:solidFill>
                  <a:srgbClr val="000000"/>
                </a:solidFill>
                <a:latin typeface="PF Din Text Cond Pro Light (Основной текст)"/>
                <a:ea typeface="Calibri"/>
                <a:cs typeface="Calibri"/>
              </a:defRPr>
            </a:pPr>
            <a:endParaRPr lang="ru-RU"/>
          </a:p>
        </c:txPr>
        <c:crossAx val="103495936"/>
        <c:crosses val="autoZero"/>
        <c:auto val="1"/>
        <c:lblAlgn val="ctr"/>
        <c:lblOffset val="100"/>
        <c:noMultiLvlLbl val="0"/>
      </c:catAx>
      <c:valAx>
        <c:axId val="103495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494400"/>
        <c:crosses val="autoZero"/>
        <c:crossBetween val="between"/>
      </c:valAx>
      <c:spPr bwMode="auto">
        <a:prstGeom prst="rect">
          <a:avLst/>
        </a:prstGeom>
        <a:noFill/>
        <a:ln w="25400">
          <a:noFill/>
          <a:round/>
        </a:ln>
      </c:spPr>
    </c:plotArea>
    <c:plotVisOnly val="1"/>
    <c:dispBlanksAs val="gap"/>
    <c:showDLblsOverMax val="0"/>
  </c:chart>
  <c:spPr bwMode="auto">
    <a:xfrm>
      <a:off x="4364670" y="4841049"/>
      <a:ext cx="3486146" cy="1510240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7440"/>
          <c:y val="0.130160"/>
          <c:w val="0.810400"/>
          <c:h val="0.67965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 sz="1000" b="0" i="0" u="none" strike="noStrike">
                        <a:solidFill>
                          <a:srgbClr val="000000"/>
                        </a:solidFill>
                        <a:latin typeface="PF Din Text Cond Pro Light (Основной текст)"/>
                        <a:ea typeface="Calibri"/>
                        <a:cs typeface="Calibri"/>
                      </a:defRPr>
                    </a:pPr>
                    <a:r>
                      <a:rPr lang="en-US"/>
                      <a:t>1948</a:t>
                    </a:r>
                    <a:endParaRPr/>
                  </a:p>
                </c:rich>
              </c:tx>
            </c:dLbl>
            <c:dLbl>
              <c:idx val="1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</a:ln>
              </c:spPr>
              <c:tx>
                <c:rich>
                  <a:bodyPr/>
                  <a:lstStyle/>
                  <a:p>
                    <a:pPr>
                      <a:defRPr sz="1000" b="0" i="0" u="none" strike="noStrike">
                        <a:solidFill>
                          <a:srgbClr val="000000"/>
                        </a:solidFill>
                        <a:latin typeface="PF Din Text Cond Pro Light (Основной текст)"/>
                        <a:ea typeface="Calibri"/>
                        <a:cs typeface="Calibri"/>
                      </a:defRPr>
                    </a:pPr>
                    <a:r>
                      <a:rPr lang="en-US"/>
                      <a:t>2698</a:t>
                    </a:r>
                    <a:endParaRPr/>
                  </a:p>
                </c:rich>
              </c:tx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PF Din Text Cond Pro Light (Основной текст)"/>
                    <a:ea typeface="Calibri"/>
                    <a:cs typeface="Calibri"/>
                  </a:defRPr>
                </a:pPr>
                <a:endParaRPr lang="ru-RU"/>
              </a:p>
            </c:txPr>
          </c:dLbls>
          <c:cat>
            <c:strRef>
              <c:f>('2'!$F$4,'2'!$J$4,'2'!$N$4,'2'!$R$4)</c:f>
              <c:strCache>
                <c:ptCount val="4"/>
                <c:pt idx="0">
                  <c:v xml:space="preserve">1 кв.</c:v>
                </c:pt>
                <c:pt idx="1">
                  <c:v xml:space="preserve">2 кв.</c:v>
                </c:pt>
                <c:pt idx="2">
                  <c:v xml:space="preserve">3 кв.</c:v>
                </c:pt>
                <c:pt idx="3">
                  <c:v xml:space="preserve">4 кв.</c:v>
                </c:pt>
              </c:strCache>
            </c:strRef>
          </c:cat>
          <c:val>
            <c:numRef>
              <c:f>Sheet1!$B$3:$B$6</c:f>
              <c:numCache>
                <c:formatCode>General</c:formatCode>
                <c:ptCount val="4"/>
                <c:pt idx="0">
                  <c:v>1948</c:v>
                </c:pt>
                <c:pt idx="1">
                  <c:v>2698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20"/>
        <c:axId val="103494400"/>
        <c:axId val="103495936"/>
      </c:barChart>
      <c:catAx>
        <c:axId val="103494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>
                <a:solidFill>
                  <a:srgbClr val="000000"/>
                </a:solidFill>
                <a:latin typeface="PF Din Text Cond Pro Light (Основной текст)"/>
                <a:ea typeface="Calibri"/>
                <a:cs typeface="Calibri"/>
              </a:defRPr>
            </a:pPr>
            <a:endParaRPr lang="ru-RU"/>
          </a:p>
        </c:txPr>
        <c:crossAx val="103495936"/>
        <c:crosses val="autoZero"/>
        <c:auto val="1"/>
        <c:lblAlgn val="ctr"/>
        <c:lblOffset val="100"/>
        <c:noMultiLvlLbl val="0"/>
      </c:catAx>
      <c:valAx>
        <c:axId val="103495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494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8376943" y="4885638"/>
      <a:ext cx="3486146" cy="1508124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03700"/>
          <c:y val="0.068440"/>
          <c:w val="0.400850"/>
          <c:h val="0.931550"/>
        </c:manualLayout>
      </c:layout>
      <c:pieChart>
        <c:varyColors val="1"/>
        <c:ser>
          <c:idx val="0"/>
          <c:order val="0"/>
          <c:spPr bwMode="auto">
            <a:prstGeom prst="rect">
              <a:avLst/>
            </a:prstGeom>
            <a:solidFill>
              <a:srgbClr val="0070C0"/>
            </a:solidFill>
            <a:ln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>
              <a:outerShdw blurRad="40000" dist="23000" dir="2400000" rotWithShape="0">
                <a:srgbClr val="000000">
                  <a:alpha val="35000"/>
                </a:srgbClr>
              </a:outerShdw>
            </a:effectLst>
          </c:spPr>
          <c:dPt>
            <c:idx val="0"/>
            <c:bubble3D val="0"/>
            <c:spPr bwMode="auto">
              <a:prstGeom prst="rect">
                <a:avLst/>
              </a:prstGeom>
              <a:solidFill>
                <a:srgbClr val="66CCC0"/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  <a:effectLst>
                <a:outerShdw blurRad="40000" dist="23000" dir="2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rgbClr val="F2A7A1"/>
              </a:solidFill>
              <a:ln>
                <a:noFill/>
              </a:ln>
              <a:effectLst>
                <a:outerShdw blurRad="40000" dist="23000" dir="2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rgbClr val="D7603A"/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  <a:effectLst>
                <a:outerShdw blurRad="40000" dist="23000" dir="2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 bwMode="auto">
              <a:prstGeom prst="rect">
                <a:avLst/>
              </a:prstGeom>
              <a:solidFill>
                <a:srgbClr val="41A1F0"/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  <a:round/>
              </a:ln>
              <a:effectLst>
                <a:outerShdw blurRad="40000" dist="23000" dir="2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0.133100"/>
                  <c:y val="-0.060300"/>
                </c:manualLayout>
              </c:layout>
              <c:showBubbleSize val="0"/>
              <c:showCatName val="1"/>
              <c:showLegendKey val="1"/>
              <c:showPercent val="0"/>
              <c:showSerName val="0"/>
              <c:showVal val="1"/>
            </c:dLbl>
            <c:dLbl>
              <c:idx val="1"/>
              <c:layout>
                <c:manualLayout>
                  <c:x val="0.033930"/>
                  <c:y val="0.002610"/>
                </c:manualLayout>
              </c:layout>
              <c:numFmt formatCode="0.0%" sourceLinked="0"/>
              <c:showBubbleSize val="0"/>
              <c:showCatName val="1"/>
              <c:showLegendKey val="1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Pr>
                <a:bodyPr wrap="square" lIns="38099" tIns="19049" rIns="38099" bIns="19049" anchor="ctr">
                  <a:noAutofit/>
                </a:bodyPr>
                <a:lstStyle/>
                <a:p>
                  <a:pPr>
                    <a:defRPr>
                      <a:latin typeface="PF Din Text Cond Pro Light"/>
                    </a:defRPr>
                  </a:pPr>
                  <a:endParaRPr lang="ru-RU"/>
                </a:p>
              </c:txPr>
            </c:dLbl>
            <c:dLbl>
              <c:idx val="2"/>
              <c:layout>
                <c:manualLayout>
                  <c:x val="-0.068240"/>
                  <c:y val="0.216340"/>
                </c:manualLayout>
              </c:layout>
              <c:showBubbleSize val="0"/>
              <c:showCatName val="1"/>
              <c:showLegendKey val="1"/>
              <c:showPercent val="0"/>
              <c:showSerName val="0"/>
              <c:showVal val="1"/>
            </c:dLbl>
            <c:dLbl>
              <c:idx val="3"/>
              <c:layout>
                <c:manualLayout>
                  <c:x val="-0.010600"/>
                  <c:y val="-0.193060"/>
                </c:manualLayout>
              </c:layout>
              <c:numFmt formatCode="0.0%" sourceLinked="0"/>
              <c:showBubbleSize val="0"/>
              <c:showCatName val="1"/>
              <c:showLegendKey val="1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Pr>
                <a:bodyPr wrap="square" lIns="38099" tIns="19049" rIns="38099" bIns="19049" anchor="ctr">
                  <a:noAutofit/>
                </a:bodyPr>
                <a:lstStyle/>
                <a:p>
                  <a:pPr>
                    <a:defRPr>
                      <a:latin typeface="PF Din Text Cond Pro Light"/>
                    </a:defRPr>
                  </a:pPr>
                  <a:endParaRPr lang="ru-RU"/>
                </a:p>
              </c:txPr>
            </c:dLbl>
            <c:dLbl>
              <c:idx val="4"/>
              <c:delete val="1"/>
              <c:layout/>
            </c:dLbl>
            <c:numFmt formatCode="0.0%" sourceLinked="0"/>
            <c:showBubbleSize val="0"/>
            <c:showCatName val="1"/>
            <c:showLeaderLines val="1"/>
            <c:showLegendKey val="1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wrap="square" lIns="38099" tIns="19049" rIns="38099" bIns="19049" anchor="ctr">
                <a:spAutoFit/>
              </a:bodyPr>
              <a:lstStyle/>
              <a:p>
                <a:pPr>
                  <a:defRPr>
                    <a:latin typeface="PF Din Text Cond Pro Light"/>
                  </a:defRPr>
                </a:pPr>
                <a:endParaRPr lang="ru-RU"/>
              </a:p>
            </c:txPr>
          </c:dLbls>
          <c:cat>
            <c:strRef>
              <c:f xml:space="preserve">'Для диаграмм'!$B$20:$B$24</c:f>
              <c:strCache>
                <c:ptCount val="5"/>
                <c:pt idx="0">
                  <c:v xml:space="preserve">Очные обращения</c:v>
                </c:pt>
                <c:pt idx="1">
                  <c:v xml:space="preserve">Заочные обращения через call-центр, в т.ч.</c:v>
                </c:pt>
                <c:pt idx="2">
                  <c:v xml:space="preserve">Обращения через канцелярию</c:v>
                </c:pt>
                <c:pt idx="3">
                  <c:v xml:space="preserve">Интерактивные обращения, в т.ч.</c:v>
                </c:pt>
                <c:pt idx="4">
                  <c:v xml:space="preserve">Прочие (в т.ч. книга жалоб и предложений)</c:v>
                </c:pt>
              </c:strCache>
            </c:strRef>
          </c:cat>
          <c:val>
            <c:numRef>
              <c:f xml:space="preserve">'Для диаграмм'!$F$20:$F$24</c:f>
              <c:numCache>
                <c:formatCode>0.0%</c:formatCode>
                <c:ptCount val="5"/>
                <c:pt idx="0">
                  <c:v>0.1161</c:v>
                </c:pt>
                <c:pt idx="1">
                  <c:v>0.6175999999999999</c:v>
                </c:pt>
                <c:pt idx="2">
                  <c:v>0.0703</c:v>
                </c:pt>
                <c:pt idx="3">
                  <c:v>0.196</c:v>
                </c:pt>
                <c:pt idx="4">
                  <c:v>0</c:v>
                </c:pt>
              </c:numCache>
            </c:numRef>
          </c:val>
        </c:ser>
        <c:dLbls>
          <c:showBubbleSize val="0"/>
          <c:showCatName val="0"/>
          <c:showLeaderLines val="1"/>
          <c:showLegendKey val="0"/>
          <c:showPercent val="0"/>
          <c:showSerName val="0"/>
          <c:showVal val="0"/>
        </c:dLbls>
        <c:firstSliceAng val="340"/>
      </c:pie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5638799" y="76199"/>
      <a:ext cx="7086598" cy="6110062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i="0">
                <a:latin typeface="PF Din Text Cond Pro Light"/>
              </a:rPr>
              <a:t>Удельный вес в общем количестве обращений, %</a:t>
            </a:r>
            <a:endParaRPr lang="ru-RU"/>
          </a:p>
        </c:rich>
      </c:tx>
      <c:layout/>
      <c:overlay val="0"/>
      <c:spPr bwMode="auto">
        <a:prstGeom prst="rect">
          <a:avLst/>
        </a:prstGeom>
        <a:noFill/>
        <a:ln>
          <a:noFill/>
          <a:round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437160"/>
          <c:y val="0.092680"/>
          <c:w val="0.502780"/>
          <c:h val="0.881300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 xml:space="preserve">'Для диаграмм'!$D$30</c:f>
              <c:strCache>
                <c:ptCount val="1"/>
                <c:pt idx="0">
                  <c:v xml:space="preserve">Удельный вес в общем количестве обращений, %</c:v>
                </c:pt>
              </c:strCache>
            </c:strRef>
          </c:tx>
          <c:spPr bwMode="auto">
            <a:prstGeom prst="rect">
              <a:avLst/>
            </a:prstGeom>
            <a:solidFill>
              <a:srgbClr val="66CCC0"/>
            </a:solidFill>
            <a:ln>
              <a:noFill/>
              <a:round/>
            </a:ln>
            <a:effectLst>
              <a:softEdge rad="25400"/>
            </a:effectLst>
          </c:spPr>
          <c:invertIfNegative val="0"/>
          <c:dLbls>
            <c:dLbl>
              <c:idx val="0"/>
              <c:layout>
                <c:manualLayout>
                  <c:x val="0.000000"/>
                  <c:y val="0.00000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099" tIns="19049" rIns="38099" bIns="19049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 xml:space="preserve">'Для диаграмм'!$B$31:$B$40</c:f>
              <c:strCache>
                <c:ptCount val="10"/>
                <c:pt idx="0">
                  <c:v xml:space="preserve">Технологическое присоединение</c:v>
                </c:pt>
                <c:pt idx="1">
                  <c:v xml:space="preserve">Передача электрической энергии</c:v>
                </c:pt>
                <c:pt idx="2">
                  <c:v xml:space="preserve">Отключение электрической энергии</c:v>
                </c:pt>
                <c:pt idx="3">
                  <c:v xml:space="preserve">Техническое обслуживание электросетевых объектов</c:v>
                </c:pt>
                <c:pt idx="4">
                  <c:v xml:space="preserve">Коммерческий учет электроэнергии</c:v>
                </c:pt>
                <c:pt idx="5">
                  <c:v xml:space="preserve">Дополнительные услуги</c:v>
                </c:pt>
                <c:pt idx="6">
                  <c:v xml:space="preserve">Качество обслуживания</c:v>
                </c:pt>
                <c:pt idx="7">
                  <c:v xml:space="preserve">Контактная информация</c:v>
                </c:pt>
                <c:pt idx="8">
                  <c:v xml:space="preserve">Энергосбытовая деятельность</c:v>
                </c:pt>
                <c:pt idx="9">
                  <c:v>Прочее</c:v>
                </c:pt>
              </c:strCache>
            </c:strRef>
          </c:cat>
          <c:val>
            <c:numRef>
              <c:f xml:space="preserve">'Для диаграмм'!$F$31:$F$40</c:f>
              <c:numCache>
                <c:formatCode>0.0%</c:formatCode>
                <c:ptCount val="10"/>
                <c:pt idx="0">
                  <c:v>0.3439</c:v>
                </c:pt>
                <c:pt idx="1">
                  <c:v>0.0317</c:v>
                </c:pt>
                <c:pt idx="2">
                  <c:v>0.255</c:v>
                </c:pt>
                <c:pt idx="3">
                  <c:v>0.048600000000000004</c:v>
                </c:pt>
                <c:pt idx="4">
                  <c:v>0.071</c:v>
                </c:pt>
                <c:pt idx="5">
                  <c:v>0.0653</c:v>
                </c:pt>
                <c:pt idx="6">
                  <c:v>0.0823</c:v>
                </c:pt>
                <c:pt idx="7">
                  <c:v>0.0461</c:v>
                </c:pt>
                <c:pt idx="8">
                  <c:v>0.0019</c:v>
                </c:pt>
                <c:pt idx="9">
                  <c:v>0.0542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0"/>
        <c:axId val="467203320"/>
        <c:axId val="467202992"/>
      </c:barChart>
      <c:catAx>
        <c:axId val="467203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75000"/>
                  </a:schemeClr>
                </a:solidFill>
                <a:latin typeface="PF Din Text Cond Pro Light"/>
                <a:ea typeface="Arial"/>
                <a:cs typeface="Arial"/>
              </a:defRPr>
            </a:pPr>
            <a:endParaRPr lang="ru-RU"/>
          </a:p>
        </c:txPr>
        <c:crossAx val="467202992"/>
        <c:crosses val="autoZero"/>
        <c:auto val="1"/>
        <c:lblAlgn val="ctr"/>
        <c:lblOffset val="100"/>
        <c:noMultiLvlLbl val="0"/>
      </c:catAx>
      <c:valAx>
        <c:axId val="467202992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467203320"/>
        <c:crosses val="autoZero"/>
        <c:crossBetween val="between"/>
      </c:valAx>
      <c:spPr bwMode="auto">
        <a:prstGeom prst="rect">
          <a:avLst/>
        </a:prstGeom>
        <a:noFill/>
        <a:ln>
          <a:noFill/>
          <a:round/>
        </a:ln>
        <a:effectLst/>
      </c:spPr>
    </c:plotArea>
    <c:plotVisOnly val="1"/>
    <c:dispBlanksAs val="gap"/>
    <c:showDLblsOverMax val="0"/>
  </c:chart>
  <c:spPr bwMode="auto">
    <a:xfrm>
      <a:off x="6964043" y="914398"/>
      <a:ext cx="5075553" cy="5371167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65970"/>
          <c:y val="0.118070"/>
          <c:w val="0.513120"/>
          <c:h val="0.858920"/>
        </c:manualLayout>
      </c:layout>
      <c:barChart>
        <c:barDir val="bar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  <a:round/>
            </a:ln>
          </c:spPr>
          <c:invertIfNegative val="0"/>
          <c:dLbls>
            <c:dLbl>
              <c:idx val="0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9" tIns="19049" rIns="38099" bIns="19049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51,92%</a:t>
                    </a:r>
                    <a:endParaRPr/>
                  </a:p>
                </c:rich>
              </c:tx>
            </c:dLbl>
            <c:dLbl>
              <c:idx val="1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9" tIns="19049" rIns="38099" bIns="19049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25,0%</a:t>
                    </a:r>
                    <a:endParaRPr/>
                  </a:p>
                </c:rich>
              </c:tx>
            </c:dLbl>
            <c:dLbl>
              <c:idx val="2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9" tIns="19049" rIns="38099" bIns="19049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13,46%</a:t>
                    </a:r>
                    <a:endParaRPr/>
                  </a:p>
                </c:rich>
              </c:tx>
            </c:dLbl>
            <c:dLbl>
              <c:idx val="3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9" tIns="19049" rIns="38099" bIns="19049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9,22%</a:t>
                    </a:r>
                    <a:endParaRPr/>
                  </a:p>
                </c:rich>
              </c:tx>
            </c:dLbl>
            <c:dLbl>
              <c:idx val="4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9" tIns="19049" rIns="38099" bIns="19049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0,0%</a:t>
                    </a:r>
                    <a:endParaRPr/>
                  </a:p>
                </c:rich>
              </c:tx>
            </c:dLbl>
            <c:dLbl>
              <c:idx val="5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9" tIns="19049" rIns="38099" bIns="19049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0,0%</a:t>
                    </a:r>
                    <a:endParaRPr/>
                  </a:p>
                </c:rich>
              </c:tx>
            </c:dLbl>
            <c:dLbl>
              <c:idx val="6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</c:spPr>
              <c:tx>
                <c:rich>
                  <a:bodyPr wrap="square" lIns="38099" tIns="19049" rIns="38099" bIns="19049" anchor="ctr">
                    <a:spAutoFit/>
                  </a:bodyPr>
                  <a:lstStyle/>
                  <a:p>
                    <a:pPr>
                      <a:defRPr sz="1200"/>
                    </a:pPr>
                    <a:r>
                      <a:rPr lang="en-US"/>
                      <a:t>0,0%</a:t>
                    </a:r>
                    <a:endParaRPr/>
                  </a:p>
                </c:rich>
              </c:tx>
            </c:dLbl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wrap="square" lIns="38099" tIns="19049" rIns="38099" bIns="19049" anchor="ctr">
                <a:spAutoFit/>
              </a:bodyPr>
              <a:lstStyle/>
              <a:p>
                <a:pPr>
                  <a:defRPr sz="1200"/>
                </a:pPr>
                <a:endParaRPr lang="ru-RU"/>
              </a:p>
            </c:txPr>
          </c:dLbls>
          <c:cat>
            <c:strRef>
              <c:f xml:space="preserve">'Для диаграмм'!$B$58:$B$67</c:f>
              <c:strCache>
                <c:ptCount val="10"/>
                <c:pt idx="0">
                  <c:v xml:space="preserve">Технологическое присоединение</c:v>
                </c:pt>
                <c:pt idx="1">
                  <c:v xml:space="preserve">Передача электрической энергии</c:v>
                </c:pt>
                <c:pt idx="2">
                  <c:v xml:space="preserve">Отключение электрической энергии</c:v>
                </c:pt>
                <c:pt idx="3">
                  <c:v xml:space="preserve">Техническое обслуживание электросетевых объектов</c:v>
                </c:pt>
                <c:pt idx="4">
                  <c:v xml:space="preserve">Коммерческий учет электроэнергии</c:v>
                </c:pt>
                <c:pt idx="5">
                  <c:v xml:space="preserve">Дополнительные услуги</c:v>
                </c:pt>
                <c:pt idx="6">
                  <c:v xml:space="preserve">Качество обслуживания</c:v>
                </c:pt>
                <c:pt idx="7">
                  <c:v xml:space="preserve">Контактная информация</c:v>
                </c:pt>
                <c:pt idx="8">
                  <c:v xml:space="preserve">Энергосбытовая деятельность</c:v>
                </c:pt>
                <c:pt idx="9">
                  <c:v>Прочее</c:v>
                </c:pt>
              </c:strCache>
            </c:strRef>
          </c:cat>
          <c:val>
            <c:numRef>
              <c:f xml:space="preserve">'Для диаграмм'!$F$58:$F$67</c:f>
              <c:numCache>
                <c:formatCode>0.0%</c:formatCode>
                <c:ptCount val="10"/>
                <c:pt idx="0">
                  <c:v>0.20454545454545456</c:v>
                </c:pt>
                <c:pt idx="1">
                  <c:v>0.11363636363636363</c:v>
                </c:pt>
                <c:pt idx="2">
                  <c:v>0.25</c:v>
                </c:pt>
                <c:pt idx="3">
                  <c:v>0.18181818181818182</c:v>
                </c:pt>
                <c:pt idx="4">
                  <c:v>0.20454545454545456</c:v>
                </c:pt>
                <c:pt idx="5">
                  <c:v>0.022727272727272728</c:v>
                </c:pt>
                <c:pt idx="6">
                  <c:v>0.022727272727272728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dLblPos val="outEnd"/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20"/>
        <c:axId val="105351424"/>
        <c:axId val="105365504"/>
      </c:barChart>
      <c:catAx>
        <c:axId val="1053514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ru-RU"/>
          </a:p>
        </c:txPr>
        <c:crossAx val="105365504"/>
        <c:crosses val="autoZero"/>
        <c:crossesAt val="0.000000"/>
        <c:auto val="1"/>
        <c:lblAlgn val="ctr"/>
        <c:lblOffset val="100"/>
        <c:noMultiLvlLbl val="0"/>
      </c:catAx>
      <c:valAx>
        <c:axId val="105365504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600" b="1"/>
                </a:pPr>
                <a:r>
                  <a:rPr lang="ru-RU" sz="1800" b="1" i="0"/>
                  <a:t>Удельный вес тематик жалоб в </a:t>
                </a:r>
                <a:endParaRPr lang="ru-RU" sz="1600"/>
              </a:p>
              <a:p>
                <a:pPr>
                  <a:defRPr sz="1600" b="1"/>
                </a:pPr>
                <a:r>
                  <a:rPr lang="ru-RU" sz="1800" b="1" i="0"/>
                  <a:t>общем количестве обращений, %</a:t>
                </a:r>
                <a:endParaRPr lang="ru-RU" sz="1600"/>
              </a:p>
            </c:rich>
          </c:tx>
          <c:layout>
            <c:manualLayout>
              <c:xMode val="edge"/>
              <c:yMode val="edge"/>
              <c:x val="0.233710"/>
              <c:y val="0.008230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105351424"/>
        <c:crosses val="autoZero"/>
        <c:crossBetween val="between"/>
      </c:valAx>
    </c:plotArea>
    <c:plotVisOnly val="1"/>
    <c:dispBlanksAs val="gap"/>
    <c:showDLblsOverMax val="0"/>
  </c:chart>
  <c:spPr bwMode="auto">
    <a:xfrm>
      <a:off x="6395002" y="993996"/>
      <a:ext cx="5217241" cy="5559202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LabelCallout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/>
</cs:chartStyl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Титульный слайд 1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303713" y="4437112"/>
            <a:ext cx="7299325" cy="764312"/>
          </a:xfrm>
        </p:spPr>
        <p:txBody>
          <a:bodyPr wrap="square" lIns="36000" rIns="36000" anchor="t">
            <a:noAutofit/>
          </a:bodyPr>
          <a:lstStyle>
            <a:lvl1pPr>
              <a:spcBef>
                <a:spcPts val="0"/>
              </a:spcBef>
              <a:defRPr sz="2400" b="1">
                <a:solidFill>
                  <a:schemeClr val="bg1"/>
                </a:solidFill>
              </a:defRPr>
            </a:lvl1pPr>
            <a:lvl2pPr>
              <a:defRPr sz="2400" b="1">
                <a:solidFill>
                  <a:schemeClr val="bg1"/>
                </a:solidFill>
              </a:defRPr>
            </a:lvl2pPr>
            <a:lvl3pPr>
              <a:defRPr sz="2000" b="1">
                <a:solidFill>
                  <a:schemeClr val="bg1"/>
                </a:solidFill>
              </a:defRPr>
            </a:lvl3pPr>
            <a:lvl4pPr>
              <a:defRPr sz="3200" b="1">
                <a:solidFill>
                  <a:schemeClr val="bg1"/>
                </a:solidFill>
              </a:defRPr>
            </a:lvl4pPr>
            <a:lvl5pPr>
              <a:defRPr sz="3200" b="1">
                <a:solidFill>
                  <a:schemeClr val="bg1"/>
                </a:solidFill>
              </a:defRPr>
            </a:lvl5pPr>
          </a:lstStyle>
          <a:p>
            <a:pPr lvl="0">
              <a:defRPr/>
            </a:pPr>
            <a:r>
              <a:rPr lang="ru-RU"/>
              <a:t>И.О. Фамилия докладчика</a:t>
            </a:r>
            <a:endParaRPr/>
          </a:p>
          <a:p>
            <a:pPr lvl="0">
              <a:defRPr/>
            </a:pPr>
            <a:r>
              <a:rPr lang="ru-RU"/>
              <a:t>Должность докладчика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4303713" y="2132856"/>
            <a:ext cx="7299325" cy="775597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br>
              <a:rPr lang="ru-RU"/>
            </a:br>
            <a:endParaRPr lang="ru-RU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333530" y="5733256"/>
            <a:ext cx="2113612" cy="26987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|</a:t>
            </a:r>
            <a:endParaRPr/>
          </a:p>
        </p:txBody>
      </p:sp>
      <p:sp>
        <p:nvSpPr>
          <p:cNvPr id="16" name="Текст 1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316351" y="5733256"/>
            <a:ext cx="1050671" cy="269875"/>
          </a:xfrm>
          <a:prstGeom prst="rect">
            <a:avLst/>
          </a:prstGeom>
          <a:noFill/>
        </p:spPr>
        <p:txBody>
          <a:bodyPr lIns="36000" rIns="36000" anchor="ctr"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   МЕСЯЦ 2021</a:t>
            </a:r>
            <a:endParaRPr/>
          </a:p>
        </p:txBody>
      </p:sp>
      <p:sp>
        <p:nvSpPr>
          <p:cNvPr id="17" name="Текст 13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5439030" y="5733256"/>
            <a:ext cx="648072" cy="269875"/>
          </a:xfrm>
          <a:prstGeom prst="rect">
            <a:avLst/>
          </a:prstGeom>
          <a:solidFill>
            <a:schemeClr val="bg1"/>
          </a:solidFill>
        </p:spPr>
        <p:txBody>
          <a:bodyPr lIns="36000" rIns="36000" anchor="ctr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  РЕГИОН</a:t>
            </a:r>
            <a:endParaRPr/>
          </a:p>
        </p:txBody>
      </p:sp>
      <p:grpSp>
        <p:nvGrpSpPr>
          <p:cNvPr id="8" name="Группа 7"/>
          <p:cNvGrpSpPr>
            <a:grpSpLocks noChangeAspect="1"/>
          </p:cNvGrpSpPr>
          <p:nvPr userDrawn="1"/>
        </p:nvGrpSpPr>
        <p:grpSpPr bwMode="auto">
          <a:xfrm>
            <a:off x="1098369" y="1071565"/>
            <a:ext cx="1800000" cy="566349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10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3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5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8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9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0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21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28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29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0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22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3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7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2 колонк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976313"/>
            <a:ext cx="5222240" cy="5399087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13997" y="976313"/>
            <a:ext cx="5222240" cy="5399087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" name="TextBox 2"/>
          <p:cNvSpPr txBox="1"/>
          <p:nvPr userDrawn="1"/>
        </p:nvSpPr>
        <p:spPr bwMode="auto">
          <a:xfrm>
            <a:off x="-1800201" y="976313"/>
            <a:ext cx="1800201" cy="332398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Макет настроен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для вывода любого содержимого в двух колонках, однако рекомендуется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не использовать его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для вывода только текстовых блоков: в случае большого количества текста лучше разделить текст на несколько модулей (3-4), по возможности добавить иконки или иные графические объекты.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99440" y="990321"/>
            <a:ext cx="11003279" cy="503518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1615440"/>
            <a:ext cx="5222240" cy="47599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8" name="Объект 3"/>
          <p:cNvSpPr>
            <a:spLocks noGrp="1"/>
          </p:cNvSpPr>
          <p:nvPr>
            <p:ph sz="quarter" idx="12"/>
          </p:nvPr>
        </p:nvSpPr>
        <p:spPr bwMode="auto">
          <a:xfrm>
            <a:off x="599440" y="1615440"/>
            <a:ext cx="5212080" cy="47599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, объект, изобра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00075" y="976313"/>
            <a:ext cx="5211763" cy="538162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976313"/>
            <a:ext cx="5222240" cy="5399087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00075" y="1616075"/>
            <a:ext cx="5211763" cy="4767263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, объект, изобра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391275" y="976313"/>
            <a:ext cx="5211763" cy="538162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 i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13997" y="976313"/>
            <a:ext cx="5222240" cy="5399087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391275" y="1616075"/>
            <a:ext cx="5211763" cy="4767263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 и два рисунк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8"/>
          </p:nvPr>
        </p:nvSpPr>
        <p:spPr bwMode="auto">
          <a:xfrm>
            <a:off x="6383338" y="1616076"/>
            <a:ext cx="5215482" cy="4759324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9"/>
          </p:nvPr>
        </p:nvSpPr>
        <p:spPr bwMode="auto">
          <a:xfrm>
            <a:off x="605473" y="1616076"/>
            <a:ext cx="5203190" cy="4759324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99440" y="990321"/>
            <a:ext cx="11003279" cy="503518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3" y="980728"/>
            <a:ext cx="5203190" cy="513361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6380480" y="3928716"/>
            <a:ext cx="5222240" cy="521364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2" name="Заголовок 1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1624014"/>
            <a:ext cx="5203189" cy="179916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4561841"/>
            <a:ext cx="5222558" cy="180932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6380480" y="990320"/>
            <a:ext cx="5222240" cy="51336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1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81356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3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05473" y="3928715"/>
            <a:ext cx="5203190" cy="521365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4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05474" y="4561840"/>
            <a:ext cx="5203189" cy="1809329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Под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244246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3921760"/>
            <a:ext cx="5222240" cy="245872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3" y="3928715"/>
            <a:ext cx="5203190" cy="521365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4572001"/>
            <a:ext cx="5203189" cy="179916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Текст 4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6380480" y="990320"/>
            <a:ext cx="5222240" cy="51336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79831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1615440"/>
            <a:ext cx="3283200" cy="475996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1615440"/>
            <a:ext cx="3283200" cy="475996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1615440"/>
            <a:ext cx="3283200" cy="475996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3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2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4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5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6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7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8" name="Объект 3"/>
          <p:cNvSpPr>
            <a:spLocks noGrp="1"/>
          </p:cNvSpPr>
          <p:nvPr>
            <p:ph sz="quarter" idx="24"/>
          </p:nvPr>
        </p:nvSpPr>
        <p:spPr bwMode="auto">
          <a:xfrm>
            <a:off x="8315888" y="1616075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9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0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13232" y="1616075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1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13232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2" name="Объект 3"/>
          <p:cNvSpPr>
            <a:spLocks noGrp="1"/>
          </p:cNvSpPr>
          <p:nvPr>
            <p:ph sz="quarter" idx="28"/>
          </p:nvPr>
        </p:nvSpPr>
        <p:spPr bwMode="auto">
          <a:xfrm>
            <a:off x="4459712" y="1616075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3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4459712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вертикальных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9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976313"/>
            <a:ext cx="3283200" cy="5399087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1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976313"/>
            <a:ext cx="3283200" cy="5399087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2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976313"/>
            <a:ext cx="3283200" cy="5399087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Разделительный слайд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9272904" y="1616075"/>
            <a:ext cx="2323628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280688" y="990321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8099" y="1616075"/>
            <a:ext cx="2346325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398259" y="990321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3484880" y="1616075"/>
            <a:ext cx="2323628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3492664" y="990321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1616075"/>
            <a:ext cx="2346325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1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10235" y="990321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5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6"/>
            <a:ext cx="11002962" cy="2447924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3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5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4562475"/>
            <a:ext cx="3283200" cy="1820863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Круговые заполнители под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600075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2" name="Рисунок 3"/>
          <p:cNvSpPr>
            <a:spLocks noGrp="1"/>
          </p:cNvSpPr>
          <p:nvPr>
            <p:ph type="pic" sz="quarter" idx="11"/>
          </p:nvPr>
        </p:nvSpPr>
        <p:spPr bwMode="auto">
          <a:xfrm>
            <a:off x="4440238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3" name="Рисунок 3"/>
          <p:cNvSpPr>
            <a:spLocks noGrp="1"/>
          </p:cNvSpPr>
          <p:nvPr>
            <p:ph type="pic" sz="quarter" idx="12"/>
          </p:nvPr>
        </p:nvSpPr>
        <p:spPr bwMode="auto">
          <a:xfrm>
            <a:off x="8310563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6"/>
          </p:nvPr>
        </p:nvSpPr>
        <p:spPr bwMode="auto">
          <a:xfrm>
            <a:off x="600075" y="3110601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9" name="Текст 6"/>
          <p:cNvSpPr>
            <a:spLocks noGrp="1"/>
          </p:cNvSpPr>
          <p:nvPr>
            <p:ph type="body" sz="quarter" idx="17"/>
          </p:nvPr>
        </p:nvSpPr>
        <p:spPr bwMode="auto">
          <a:xfrm>
            <a:off x="4442961" y="3110601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Текст 6"/>
          <p:cNvSpPr>
            <a:spLocks noGrp="1"/>
          </p:cNvSpPr>
          <p:nvPr>
            <p:ph type="body" sz="quarter" idx="18"/>
          </p:nvPr>
        </p:nvSpPr>
        <p:spPr bwMode="auto">
          <a:xfrm>
            <a:off x="8314782" y="3110601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1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00075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2" name="Рисунок 3"/>
          <p:cNvSpPr>
            <a:spLocks noGrp="1"/>
          </p:cNvSpPr>
          <p:nvPr>
            <p:ph type="pic" sz="quarter" idx="20"/>
          </p:nvPr>
        </p:nvSpPr>
        <p:spPr bwMode="auto">
          <a:xfrm>
            <a:off x="4440238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3" name="Рисунок 3"/>
          <p:cNvSpPr>
            <a:spLocks noGrp="1"/>
          </p:cNvSpPr>
          <p:nvPr>
            <p:ph type="pic" sz="quarter" idx="21"/>
          </p:nvPr>
        </p:nvSpPr>
        <p:spPr bwMode="auto">
          <a:xfrm>
            <a:off x="8310563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4" name="Текст 6"/>
          <p:cNvSpPr>
            <a:spLocks noGrp="1"/>
          </p:cNvSpPr>
          <p:nvPr>
            <p:ph type="body" sz="quarter" idx="22"/>
          </p:nvPr>
        </p:nvSpPr>
        <p:spPr bwMode="auto">
          <a:xfrm>
            <a:off x="600075" y="5949939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5" name="Текст 6"/>
          <p:cNvSpPr>
            <a:spLocks noGrp="1"/>
          </p:cNvSpPr>
          <p:nvPr>
            <p:ph type="body" sz="quarter" idx="23"/>
          </p:nvPr>
        </p:nvSpPr>
        <p:spPr bwMode="auto">
          <a:xfrm>
            <a:off x="4442961" y="5949939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6" name="Текст 6"/>
          <p:cNvSpPr>
            <a:spLocks noGrp="1"/>
          </p:cNvSpPr>
          <p:nvPr>
            <p:ph type="body" sz="quarter" idx="24"/>
          </p:nvPr>
        </p:nvSpPr>
        <p:spPr bwMode="auto">
          <a:xfrm>
            <a:off x="8314782" y="5949939"/>
            <a:ext cx="3311524" cy="432048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Круговые заполнители под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600075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2" name="Рисунок 3"/>
          <p:cNvSpPr>
            <a:spLocks noGrp="1"/>
          </p:cNvSpPr>
          <p:nvPr>
            <p:ph type="pic" sz="quarter" idx="11"/>
          </p:nvPr>
        </p:nvSpPr>
        <p:spPr bwMode="auto">
          <a:xfrm>
            <a:off x="4440238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3" name="Рисунок 3"/>
          <p:cNvSpPr>
            <a:spLocks noGrp="1"/>
          </p:cNvSpPr>
          <p:nvPr>
            <p:ph type="pic" sz="quarter" idx="12"/>
          </p:nvPr>
        </p:nvSpPr>
        <p:spPr bwMode="auto">
          <a:xfrm>
            <a:off x="8310563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6"/>
          </p:nvPr>
        </p:nvSpPr>
        <p:spPr bwMode="auto">
          <a:xfrm>
            <a:off x="600075" y="3110601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9" name="Текст 6"/>
          <p:cNvSpPr>
            <a:spLocks noGrp="1"/>
          </p:cNvSpPr>
          <p:nvPr>
            <p:ph type="body" sz="quarter" idx="17"/>
          </p:nvPr>
        </p:nvSpPr>
        <p:spPr bwMode="auto">
          <a:xfrm>
            <a:off x="4442961" y="3110601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Текст 6"/>
          <p:cNvSpPr>
            <a:spLocks noGrp="1"/>
          </p:cNvSpPr>
          <p:nvPr>
            <p:ph type="body" sz="quarter" idx="18"/>
          </p:nvPr>
        </p:nvSpPr>
        <p:spPr bwMode="auto">
          <a:xfrm>
            <a:off x="8314782" y="3110601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1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2520156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2" name="Рисунок 3"/>
          <p:cNvSpPr>
            <a:spLocks noGrp="1"/>
          </p:cNvSpPr>
          <p:nvPr>
            <p:ph type="pic" sz="quarter" idx="20"/>
          </p:nvPr>
        </p:nvSpPr>
        <p:spPr bwMode="auto">
          <a:xfrm>
            <a:off x="6375400" y="3815651"/>
            <a:ext cx="2020639" cy="2020639"/>
          </a:xfrm>
          <a:prstGeom prst="ellipse">
            <a:avLst/>
          </a:prstGeom>
        </p:spPr>
        <p:txBody>
          <a:bodyPr lIns="36000" rIns="3600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4" name="Текст 6"/>
          <p:cNvSpPr>
            <a:spLocks noGrp="1"/>
          </p:cNvSpPr>
          <p:nvPr>
            <p:ph type="body" sz="quarter" idx="22"/>
          </p:nvPr>
        </p:nvSpPr>
        <p:spPr bwMode="auto">
          <a:xfrm>
            <a:off x="2520156" y="5949939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5" name="Текст 6"/>
          <p:cNvSpPr>
            <a:spLocks noGrp="1"/>
          </p:cNvSpPr>
          <p:nvPr>
            <p:ph type="body" sz="quarter" idx="23"/>
          </p:nvPr>
        </p:nvSpPr>
        <p:spPr bwMode="auto">
          <a:xfrm>
            <a:off x="6375400" y="5949939"/>
            <a:ext cx="3311524" cy="432048"/>
          </a:xfrm>
        </p:spPr>
        <p:txBody>
          <a:bodyPr lIns="36000" rIns="3600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4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00076" y="981076"/>
            <a:ext cx="11002962" cy="2447924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25"/>
          </p:nvPr>
        </p:nvSpPr>
        <p:spPr bwMode="auto">
          <a:xfrm>
            <a:off x="9272904" y="4562475"/>
            <a:ext cx="2323628" cy="18129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388099" y="4562475"/>
            <a:ext cx="2346325" cy="18129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9" name="Объект 3"/>
          <p:cNvSpPr>
            <a:spLocks noGrp="1"/>
          </p:cNvSpPr>
          <p:nvPr>
            <p:ph sz="quarter" idx="27"/>
          </p:nvPr>
        </p:nvSpPr>
        <p:spPr bwMode="auto">
          <a:xfrm>
            <a:off x="3484880" y="4562475"/>
            <a:ext cx="2323628" cy="18129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4562475"/>
            <a:ext cx="2346325" cy="18129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1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280688" y="3940952"/>
            <a:ext cx="23184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2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398258" y="3940952"/>
            <a:ext cx="2339341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30" hasCustomPrompt="1"/>
          </p:nvPr>
        </p:nvSpPr>
        <p:spPr bwMode="auto">
          <a:xfrm>
            <a:off x="3492664" y="3940952"/>
            <a:ext cx="2315999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4" name="Текст 4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610235" y="3940952"/>
            <a:ext cx="234569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Два объекта с подзаголовками горизонтал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Текст 5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00075" y="3933824"/>
            <a:ext cx="11002963" cy="503238"/>
          </a:xfrm>
          <a:prstGeom prst="rect">
            <a:avLst/>
          </a:prstGeom>
        </p:spPr>
        <p:txBody>
          <a:bodyPr lIns="36000" rIns="36000" anchor="t" anchorCtr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Введите заголовок</a:t>
            </a:r>
            <a:endParaRPr/>
          </a:p>
        </p:txBody>
      </p:sp>
      <p:sp>
        <p:nvSpPr>
          <p:cNvPr id="33" name="Объект 32"/>
          <p:cNvSpPr>
            <a:spLocks noGrp="1"/>
          </p:cNvSpPr>
          <p:nvPr>
            <p:ph sz="quarter" idx="30" hasCustomPrompt="1"/>
          </p:nvPr>
        </p:nvSpPr>
        <p:spPr bwMode="auto">
          <a:xfrm>
            <a:off x="600075" y="4562475"/>
            <a:ext cx="11002963" cy="1808693"/>
          </a:xfrm>
          <a:prstGeom prst="rect">
            <a:avLst/>
          </a:prstGeom>
        </p:spPr>
        <p:txBody>
          <a:bodyPr lIns="36000" rIns="3600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7" name="Текст 5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600075" y="975360"/>
            <a:ext cx="11002963" cy="505112"/>
          </a:xfrm>
          <a:prstGeom prst="rect">
            <a:avLst/>
          </a:prstGeom>
        </p:spPr>
        <p:txBody>
          <a:bodyPr lIns="36000" rIns="36000" anchor="t" anchorCtr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Введите заголовок</a:t>
            </a:r>
            <a:endParaRPr/>
          </a:p>
        </p:txBody>
      </p:sp>
      <p:sp>
        <p:nvSpPr>
          <p:cNvPr id="8" name="Объект 32"/>
          <p:cNvSpPr>
            <a:spLocks noGrp="1"/>
          </p:cNvSpPr>
          <p:nvPr>
            <p:ph sz="quarter" idx="32" hasCustomPrompt="1"/>
          </p:nvPr>
        </p:nvSpPr>
        <p:spPr bwMode="auto">
          <a:xfrm>
            <a:off x="600075" y="1616075"/>
            <a:ext cx="11002963" cy="1812926"/>
          </a:xfrm>
          <a:prstGeom prst="rect">
            <a:avLst/>
          </a:prstGeom>
        </p:spPr>
        <p:txBody>
          <a:bodyPr lIns="36000" rIns="3600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объекта: два сверх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Объект 4"/>
          <p:cNvSpPr>
            <a:spLocks noGrp="1"/>
          </p:cNvSpPr>
          <p:nvPr>
            <p:ph sz="quarter" idx="16"/>
          </p:nvPr>
        </p:nvSpPr>
        <p:spPr bwMode="auto">
          <a:xfrm>
            <a:off x="600075" y="3921124"/>
            <a:ext cx="11002963" cy="2454274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8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383338" y="981075"/>
            <a:ext cx="5219700" cy="2442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9" name="Объект 3"/>
          <p:cNvSpPr>
            <a:spLocks noGrp="1"/>
          </p:cNvSpPr>
          <p:nvPr>
            <p:ph sz="quarter" idx="17"/>
          </p:nvPr>
        </p:nvSpPr>
        <p:spPr bwMode="auto">
          <a:xfrm>
            <a:off x="600076" y="981075"/>
            <a:ext cx="5208588" cy="244284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объекта: два справ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Объект 34"/>
          <p:cNvSpPr>
            <a:spLocks noGrp="1"/>
          </p:cNvSpPr>
          <p:nvPr>
            <p:ph sz="quarter" idx="31" hasCustomPrompt="1"/>
          </p:nvPr>
        </p:nvSpPr>
        <p:spPr bwMode="auto">
          <a:xfrm>
            <a:off x="6383338" y="984847"/>
            <a:ext cx="5219700" cy="2444153"/>
          </a:xfrm>
          <a:prstGeom prst="rect">
            <a:avLst/>
          </a:prstGeom>
        </p:spPr>
        <p:txBody>
          <a:bodyPr lIns="36000" rIns="3600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7" name="Объект 40"/>
          <p:cNvSpPr>
            <a:spLocks noGrp="1"/>
          </p:cNvSpPr>
          <p:nvPr>
            <p:ph sz="quarter" idx="34" hasCustomPrompt="1"/>
          </p:nvPr>
        </p:nvSpPr>
        <p:spPr bwMode="auto">
          <a:xfrm>
            <a:off x="6383338" y="3933824"/>
            <a:ext cx="5219700" cy="2446655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2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539940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Четыре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1" name="Объект 34"/>
          <p:cNvSpPr>
            <a:spLocks noGrp="1"/>
          </p:cNvSpPr>
          <p:nvPr>
            <p:ph sz="quarter" idx="31" hasCustomPrompt="1"/>
          </p:nvPr>
        </p:nvSpPr>
        <p:spPr bwMode="auto">
          <a:xfrm>
            <a:off x="600075" y="986473"/>
            <a:ext cx="5208588" cy="2444153"/>
          </a:xfrm>
          <a:prstGeom prst="rect">
            <a:avLst/>
          </a:prstGeom>
        </p:spPr>
        <p:txBody>
          <a:bodyPr lIns="36000" rIns="3600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12" name="Объект 40"/>
          <p:cNvSpPr>
            <a:spLocks noGrp="1"/>
          </p:cNvSpPr>
          <p:nvPr>
            <p:ph sz="quarter" idx="34" hasCustomPrompt="1"/>
          </p:nvPr>
        </p:nvSpPr>
        <p:spPr bwMode="auto">
          <a:xfrm>
            <a:off x="6391388" y="3935450"/>
            <a:ext cx="5208588" cy="2446655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13" name="Объект 40"/>
          <p:cNvSpPr>
            <a:spLocks noGrp="1"/>
          </p:cNvSpPr>
          <p:nvPr>
            <p:ph sz="quarter" idx="35" hasCustomPrompt="1"/>
          </p:nvPr>
        </p:nvSpPr>
        <p:spPr bwMode="auto">
          <a:xfrm>
            <a:off x="600075" y="3935450"/>
            <a:ext cx="5208588" cy="2446655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6" name="Объект 40"/>
          <p:cNvSpPr>
            <a:spLocks noGrp="1"/>
          </p:cNvSpPr>
          <p:nvPr>
            <p:ph sz="quarter" idx="36" hasCustomPrompt="1"/>
          </p:nvPr>
        </p:nvSpPr>
        <p:spPr bwMode="auto">
          <a:xfrm>
            <a:off x="6389414" y="998220"/>
            <a:ext cx="5208588" cy="2446655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рило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ПРИЛОЖЕНИЕ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quarter" idx="10"/>
          </p:nvPr>
        </p:nvSpPr>
        <p:spPr bwMode="auto">
          <a:xfrm>
            <a:off x="600074" y="981075"/>
            <a:ext cx="11002645" cy="5394325"/>
          </a:xfrm>
        </p:spPr>
        <p:txBody>
          <a:bodyPr lIns="36000" rIns="3600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Разделительный слайд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 userDrawn="1"/>
        </p:nvSpPr>
        <p:spPr bwMode="auto">
          <a:xfrm>
            <a:off x="3196958" y="0"/>
            <a:ext cx="1093407" cy="230213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Arial Narrow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459015" y="1772940"/>
            <a:ext cx="5093370" cy="129602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313355" y="1344876"/>
            <a:ext cx="838429" cy="871297"/>
          </a:xfrm>
          <a:prstGeom prst="rect">
            <a:avLst/>
          </a:prstGeom>
        </p:spPr>
        <p:txBody>
          <a:bodyPr lIns="36000" rIns="36000" anchor="ctr" anchorCtr="0"/>
          <a:lstStyle>
            <a:lvl1pPr algn="ctr"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20</a:t>
            </a:r>
            <a:endParaRPr/>
          </a:p>
        </p:txBody>
      </p:sp>
      <p:sp>
        <p:nvSpPr>
          <p:cNvPr id="2" name="Прямоугольник 1"/>
          <p:cNvSpPr/>
          <p:nvPr userDrawn="1"/>
        </p:nvSpPr>
        <p:spPr bwMode="auto">
          <a:xfrm flipV="1">
            <a:off x="3196958" y="2302134"/>
            <a:ext cx="1093407" cy="45558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Arial Narrow"/>
            </a:endParaRPr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650528" y="485780"/>
            <a:ext cx="1657427" cy="521490"/>
            <a:chOff x="3160369" y="1847854"/>
            <a:chExt cx="1150362" cy="361948"/>
          </a:xfrm>
        </p:grpSpPr>
        <p:sp>
          <p:nvSpPr>
            <p:cNvPr id="25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7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8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0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1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32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</p:grpSpPr>
          <p:sp>
            <p:nvSpPr>
              <p:cNvPr id="39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0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1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2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3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33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4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5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6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2 подзаголовка с чертой и 4 текстовых блока 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244246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 ПОДЗАГОЛОВКА И 4 ТЕКСТОВЫХ БЛОКА</a:t>
            </a:r>
            <a:endParaRPr/>
          </a:p>
        </p:txBody>
      </p:sp>
      <p:sp>
        <p:nvSpPr>
          <p:cNvPr id="10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3921760"/>
            <a:ext cx="5222240" cy="2458720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4572001"/>
            <a:ext cx="5203189" cy="179916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798318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504318" y="980728"/>
            <a:ext cx="5085703" cy="513361"/>
          </a:xfrm>
          <a:prstGeom prst="rect">
            <a:avLst/>
          </a:prstGeom>
        </p:spPr>
        <p:txBody>
          <a:bodyPr lIns="36000" t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sp>
        <p:nvSpPr>
          <p:cNvPr id="12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724619" y="3935002"/>
            <a:ext cx="5084044" cy="515078"/>
          </a:xfrm>
          <a:prstGeom prst="rect">
            <a:avLst/>
          </a:prstGeom>
        </p:spPr>
        <p:txBody>
          <a:bodyPr lIns="36000" t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5" name="Прямая соединительная линия 4"/>
          <p:cNvCxnSpPr>
            <a:cxnSpLocks/>
          </p:cNvCxnSpPr>
          <p:nvPr userDrawn="1"/>
        </p:nvCxnSpPr>
        <p:spPr bwMode="auto">
          <a:xfrm flipH="1">
            <a:off x="6406360" y="976313"/>
            <a:ext cx="2858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cxnSpLocks/>
          </p:cNvCxnSpPr>
          <p:nvPr userDrawn="1"/>
        </p:nvCxnSpPr>
        <p:spPr bwMode="auto">
          <a:xfrm flipH="1">
            <a:off x="632413" y="3932298"/>
            <a:ext cx="2858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3 подзаголовка с чертой и текстам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3 ПОДЗАГОЛОВКА С ТЕКСТОВЫМИ БЛОКАМИ</a:t>
            </a:r>
            <a:endParaRPr/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1527175"/>
            <a:ext cx="3283200" cy="484822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1527175"/>
            <a:ext cx="3283200" cy="484822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1527175"/>
            <a:ext cx="3283200" cy="4848225"/>
          </a:xfrm>
          <a:prstGeom prst="rect">
            <a:avLst/>
          </a:prstGeom>
        </p:spPr>
        <p:txBody>
          <a:bodyPr lIns="36000" rIns="3600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3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733247" y="988563"/>
            <a:ext cx="3178353" cy="41410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18" name="Прямая соединительная линия 17"/>
          <p:cNvCxnSpPr>
            <a:cxnSpLocks/>
          </p:cNvCxnSpPr>
          <p:nvPr userDrawn="1"/>
        </p:nvCxnSpPr>
        <p:spPr bwMode="auto">
          <a:xfrm flipV="1">
            <a:off x="638062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cxnSpLocks/>
          </p:cNvCxnSpPr>
          <p:nvPr userDrawn="1"/>
        </p:nvCxnSpPr>
        <p:spPr bwMode="auto">
          <a:xfrm flipV="1">
            <a:off x="4476965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cxnSpLocks/>
          </p:cNvCxnSpPr>
          <p:nvPr userDrawn="1"/>
        </p:nvCxnSpPr>
        <p:spPr bwMode="auto">
          <a:xfrm flipV="1">
            <a:off x="8345069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Текст 4"/>
          <p:cNvSpPr>
            <a:spLocks noGrp="1"/>
          </p:cNvSpPr>
          <p:nvPr userDrawn="1">
            <p:ph type="body" sz="quarter" idx="30" hasCustomPrompt="1"/>
          </p:nvPr>
        </p:nvSpPr>
        <p:spPr bwMode="auto">
          <a:xfrm>
            <a:off x="4578966" y="988563"/>
            <a:ext cx="3178353" cy="41410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sp>
        <p:nvSpPr>
          <p:cNvPr id="24" name="Текст 4"/>
          <p:cNvSpPr>
            <a:spLocks noGrp="1"/>
          </p:cNvSpPr>
          <p:nvPr userDrawn="1">
            <p:ph type="body" sz="quarter" idx="31" hasCustomPrompt="1"/>
          </p:nvPr>
        </p:nvSpPr>
        <p:spPr bwMode="auto">
          <a:xfrm>
            <a:off x="8424685" y="988563"/>
            <a:ext cx="3178353" cy="41410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4 подзаголовка с чертой и текстам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 bwMode="auto">
          <a:xfrm>
            <a:off x="9193162" y="833438"/>
            <a:ext cx="2409876" cy="5549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PF Din Text Cond Pro Обычный"/>
            </a:endParaRPr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733247" y="988563"/>
            <a:ext cx="2213153" cy="5148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1" name="Прямая соединительная линия 20"/>
          <p:cNvCxnSpPr>
            <a:cxnSpLocks/>
          </p:cNvCxnSpPr>
          <p:nvPr userDrawn="1"/>
        </p:nvCxnSpPr>
        <p:spPr bwMode="auto">
          <a:xfrm flipV="1">
            <a:off x="638062" y="988563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9272904" y="1616075"/>
            <a:ext cx="2239797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4 ПОДЗАГОЛОВКА С ВЕРТИКАЛЬНЫМИ ТЕКСТОВЫМИ БЛОКАМИ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8099" y="1616075"/>
            <a:ext cx="2346325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3484880" y="1616075"/>
            <a:ext cx="2323628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1616075"/>
            <a:ext cx="2346325" cy="4759325"/>
          </a:xfrm>
          <a:prstGeom prst="rect">
            <a:avLst/>
          </a:prstGeom>
        </p:spPr>
        <p:txBody>
          <a:bodyPr lIns="36000" rIns="3600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3612763" y="988563"/>
            <a:ext cx="2213153" cy="5148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6" name="Прямая соединительная линия 25"/>
          <p:cNvCxnSpPr>
            <a:cxnSpLocks/>
          </p:cNvCxnSpPr>
          <p:nvPr userDrawn="1"/>
        </p:nvCxnSpPr>
        <p:spPr bwMode="auto">
          <a:xfrm flipV="1">
            <a:off x="3517578" y="988563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Текст 4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6510069" y="985687"/>
            <a:ext cx="2213153" cy="5148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8" name="Прямая соединительная линия 27"/>
          <p:cNvCxnSpPr>
            <a:cxnSpLocks/>
          </p:cNvCxnSpPr>
          <p:nvPr userDrawn="1"/>
        </p:nvCxnSpPr>
        <p:spPr bwMode="auto">
          <a:xfrm flipV="1">
            <a:off x="6414884" y="985687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Текст 4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389586" y="985687"/>
            <a:ext cx="2123116" cy="5148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30" name="Прямая соединительная линия 29"/>
          <p:cNvCxnSpPr>
            <a:cxnSpLocks/>
          </p:cNvCxnSpPr>
          <p:nvPr userDrawn="1"/>
        </p:nvCxnSpPr>
        <p:spPr bwMode="auto">
          <a:xfrm flipV="1">
            <a:off x="9294400" y="985687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Заголовок и объект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0"/>
          </p:nvPr>
        </p:nvSpPr>
        <p:spPr bwMode="auto">
          <a:xfrm>
            <a:off x="599440" y="975360"/>
            <a:ext cx="11003280" cy="539686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 marL="180975" indent="-180975">
              <a:buClr>
                <a:schemeClr val="bg1"/>
              </a:buClr>
              <a:defRPr lang="ru-RU" sz="1400">
                <a:solidFill>
                  <a:schemeClr val="bg1"/>
                </a:solidFill>
                <a:latin typeface="+mn-lt"/>
                <a:ea typeface="PF Din Text Cond Pro"/>
                <a:cs typeface="PF Din Text Cond Pro"/>
              </a:defRPr>
            </a:lvl2pPr>
            <a:lvl3pPr marL="350838" indent="-169862">
              <a:buClr>
                <a:schemeClr val="bg1"/>
              </a:buClr>
              <a:defRPr lang="ru-RU" sz="1200">
                <a:solidFill>
                  <a:schemeClr val="bg1"/>
                </a:solidFill>
                <a:latin typeface="+mn-lt"/>
                <a:ea typeface="PF Din Text Cond Pro"/>
                <a:cs typeface="PF Din Text Cond Pro"/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1" name="Группа 20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2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2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3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6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3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4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5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6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7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8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7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1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2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Изображение и подпись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599440" y="975360"/>
            <a:ext cx="11003280" cy="54051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1" name="Группа 20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2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2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3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6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3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4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5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6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7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8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7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1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2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Три вертикальных объекта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6" name="Объект 3"/>
          <p:cNvSpPr>
            <a:spLocks noGrp="1"/>
          </p:cNvSpPr>
          <p:nvPr>
            <p:ph sz="quarter" idx="32"/>
          </p:nvPr>
        </p:nvSpPr>
        <p:spPr bwMode="auto">
          <a:xfrm>
            <a:off x="613232" y="976313"/>
            <a:ext cx="3283200" cy="540702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33"/>
          </p:nvPr>
        </p:nvSpPr>
        <p:spPr bwMode="auto">
          <a:xfrm>
            <a:off x="4453666" y="976313"/>
            <a:ext cx="3289246" cy="540702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Объект 3"/>
          <p:cNvSpPr>
            <a:spLocks noGrp="1"/>
          </p:cNvSpPr>
          <p:nvPr>
            <p:ph sz="quarter" idx="34"/>
          </p:nvPr>
        </p:nvSpPr>
        <p:spPr bwMode="auto">
          <a:xfrm>
            <a:off x="8315888" y="976313"/>
            <a:ext cx="3287150" cy="540702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4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7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51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8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0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52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3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4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5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6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7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userDrawn="1">
  <p:cSld name="1_инверсионный макет с 6 блоками с подзаголовками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2115819" y="394145"/>
            <a:ext cx="9486901" cy="4313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6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00075" y="3942649"/>
            <a:ext cx="3296357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8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3666" y="3942649"/>
            <a:ext cx="3289246" cy="486000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0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2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00075" y="980160"/>
            <a:ext cx="3296357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4453666" y="980160"/>
            <a:ext cx="3289246" cy="523519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5" name="Объект 3"/>
          <p:cNvSpPr>
            <a:spLocks noGrp="1"/>
          </p:cNvSpPr>
          <p:nvPr>
            <p:ph sz="quarter" idx="32"/>
          </p:nvPr>
        </p:nvSpPr>
        <p:spPr bwMode="auto">
          <a:xfrm>
            <a:off x="613232" y="1616075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6" name="Объект 3"/>
          <p:cNvSpPr>
            <a:spLocks noGrp="1"/>
          </p:cNvSpPr>
          <p:nvPr>
            <p:ph sz="quarter" idx="33"/>
          </p:nvPr>
        </p:nvSpPr>
        <p:spPr bwMode="auto">
          <a:xfrm>
            <a:off x="4453666" y="1616075"/>
            <a:ext cx="3289246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7" name="Объект 3"/>
          <p:cNvSpPr>
            <a:spLocks noGrp="1"/>
          </p:cNvSpPr>
          <p:nvPr>
            <p:ph sz="quarter" idx="34"/>
          </p:nvPr>
        </p:nvSpPr>
        <p:spPr bwMode="auto">
          <a:xfrm>
            <a:off x="8315888" y="1616075"/>
            <a:ext cx="328715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1" name="Объект 3"/>
          <p:cNvSpPr>
            <a:spLocks noGrp="1"/>
          </p:cNvSpPr>
          <p:nvPr>
            <p:ph sz="quarter" idx="30"/>
          </p:nvPr>
        </p:nvSpPr>
        <p:spPr bwMode="auto">
          <a:xfrm>
            <a:off x="613232" y="4566023"/>
            <a:ext cx="328320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2" name="Объект 3"/>
          <p:cNvSpPr>
            <a:spLocks noGrp="1"/>
          </p:cNvSpPr>
          <p:nvPr>
            <p:ph sz="quarter" idx="31"/>
          </p:nvPr>
        </p:nvSpPr>
        <p:spPr bwMode="auto">
          <a:xfrm>
            <a:off x="4453666" y="4566023"/>
            <a:ext cx="3289246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3" name="Объект 3"/>
          <p:cNvSpPr>
            <a:spLocks noGrp="1"/>
          </p:cNvSpPr>
          <p:nvPr>
            <p:ph sz="quarter" idx="26"/>
          </p:nvPr>
        </p:nvSpPr>
        <p:spPr bwMode="auto">
          <a:xfrm>
            <a:off x="8315888" y="4566023"/>
            <a:ext cx="3287150" cy="1807845"/>
          </a:xfrm>
          <a:prstGeom prst="rect">
            <a:avLst/>
          </a:prstGeom>
        </p:spPr>
        <p:txBody>
          <a:bodyPr lIns="36000" rIns="3600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grpSp>
        <p:nvGrpSpPr>
          <p:cNvPr id="32" name="Группа 31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56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8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9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0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1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2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63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70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1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2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3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4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5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6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64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5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6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7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8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9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Título y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2_Разделительный слайд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234719" y="3861048"/>
            <a:ext cx="8368315" cy="720080"/>
          </a:xfrm>
          <a:prstGeom prst="rect">
            <a:avLst/>
          </a:prstGeom>
        </p:spPr>
        <p:txBody>
          <a:bodyPr lIns="36000" rIns="36000" anchor="ctr"/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234719" y="2545202"/>
            <a:ext cx="792087" cy="871297"/>
          </a:xfrm>
          <a:prstGeom prst="rect">
            <a:avLst/>
          </a:prstGeom>
        </p:spPr>
        <p:txBody>
          <a:bodyPr lIns="36000" rIns="36000" anchor="ctr" anchorCtr="0"/>
          <a:lstStyle>
            <a:lvl1pPr algn="l">
              <a:defRPr sz="96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30" name="Текст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3234720" y="4806984"/>
            <a:ext cx="8368318" cy="720080"/>
          </a:xfrm>
          <a:prstGeom prst="rect">
            <a:avLst/>
          </a:prstGeom>
        </p:spPr>
        <p:txBody>
          <a:bodyPr lIns="36000" rIns="36000" anchor="ctr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Краткое пояснение названия</a:t>
            </a:r>
            <a:br>
              <a:rPr lang="ru-RU"/>
            </a:br>
            <a:r>
              <a:rPr lang="ru-RU"/>
              <a:t>в одну или две строки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3_Разделительный слайд"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2855640" cy="6858000"/>
          </a:xfrm>
          <a:prstGeom prst="rect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PF Din Text Cond Pro Обычный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033937" y="2862768"/>
            <a:ext cx="7569101" cy="1032574"/>
          </a:xfrm>
          <a:prstGeom prst="rect">
            <a:avLst/>
          </a:prstGeom>
        </p:spPr>
        <p:txBody>
          <a:bodyPr lIns="36000" rIns="36000" anchor="t" anchorCtr="0"/>
          <a:lstStyle>
            <a:lvl1pPr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30" name="Текст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033938" y="4595856"/>
            <a:ext cx="7569104" cy="571168"/>
          </a:xfrm>
          <a:prstGeom prst="rect">
            <a:avLst/>
          </a:prstGeom>
        </p:spPr>
        <p:txBody>
          <a:bodyPr lIns="36000" rIns="36000" anchor="ctr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Краткое пояснение названия</a:t>
            </a:r>
            <a:br>
              <a:rPr lang="ru-RU"/>
            </a:br>
            <a:r>
              <a:rPr lang="ru-RU"/>
              <a:t>в одну или две строки</a:t>
            </a:r>
            <a:endParaRPr/>
          </a:p>
        </p:txBody>
      </p:sp>
      <p:sp>
        <p:nvSpPr>
          <p:cNvPr id="21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234719" y="2787576"/>
            <a:ext cx="792087" cy="871297"/>
          </a:xfrm>
          <a:prstGeom prst="rect">
            <a:avLst/>
          </a:prstGeom>
        </p:spPr>
        <p:txBody>
          <a:bodyPr lIns="36000" rIns="36000" anchor="ctr" anchorCtr="0"/>
          <a:lstStyle>
            <a:lvl1pPr algn="l"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21940" y="497686"/>
            <a:ext cx="1657427" cy="521490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7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8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1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2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3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4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35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42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3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4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5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6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7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8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36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7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9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Содержание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СОДЕРЖАНИЕ</a:t>
            </a:r>
            <a:endParaRPr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2115819" y="976313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1014254" y="981180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3" name="Текст 5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115819" y="1561990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4" name="Текст 10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1014254" y="1566857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6" name="Текст 5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2115819" y="214766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7" name="Текст 1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1014254" y="2152534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9" name="Текст 5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2115819" y="2733344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0" name="Текст 10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1014254" y="2738211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22" name="Текст 5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2115819" y="3319021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3" name="Текст 1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1014254" y="3323888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25" name="Текст 5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115819" y="390469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6" name="Текст 10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1014254" y="3909565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28" name="Текст 5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2115819" y="449037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9" name="Текст 1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1014254" y="4495244"/>
            <a:ext cx="383357" cy="436463"/>
          </a:xfrm>
        </p:spPr>
        <p:txBody>
          <a:bodyPr lIns="36000" rIns="3600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30" name="Объект 15"/>
          <p:cNvSpPr txBox="1"/>
          <p:nvPr userDrawn="1"/>
        </p:nvSpPr>
        <p:spPr bwMode="auto">
          <a:xfrm>
            <a:off x="-2040904" y="980551"/>
            <a:ext cx="1920220" cy="4558772"/>
          </a:xfrm>
          <a:prstGeom prst="rect">
            <a:avLst/>
          </a:prstGeom>
          <a:ln>
            <a:noFill/>
          </a:ln>
        </p:spPr>
        <p:txBody>
          <a:bodyPr vert="horz" lIns="36000" tIns="36000" rIns="36000" bIns="36000" rtlCol="0">
            <a:noAutofit/>
          </a:bodyPr>
          <a:lstStyle>
            <a:lvl1pPr marL="0" indent="0" algn="l" defTabSz="914400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/>
              <a:buNone/>
              <a:defRPr sz="1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975" marR="0" indent="-180975" algn="l" defTabSz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838" indent="-169862" algn="l" defTabSz="914400">
              <a:spcBef>
                <a:spcPts val="600"/>
              </a:spcBef>
              <a:buClr>
                <a:srgbClr val="4F81BD"/>
              </a:buClr>
              <a:buSzPct val="105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C5B9D"/>
              </a:buClr>
              <a:defRPr/>
            </a:pPr>
            <a: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  <a:t>Содержание </a:t>
            </a:r>
            <a:b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  <a:t>без подразделов </a:t>
            </a:r>
            <a:br>
              <a:rPr lang="en-US" b="1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рекомендуется </a:t>
            </a:r>
            <a:b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для использования </a:t>
            </a:r>
            <a:br>
              <a:rPr lang="en-US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в презентации </a:t>
            </a:r>
            <a:b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для показа на экране.</a:t>
            </a:r>
            <a:endParaRPr/>
          </a:p>
          <a:p>
            <a:pPr>
              <a:buClr>
                <a:srgbClr val="0C5B9D"/>
              </a:buClr>
              <a:defRPr/>
            </a:pP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Содержание помогает аудитории ориентироваться в структуре презентации.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0"/>
          </p:nvPr>
        </p:nvSpPr>
        <p:spPr bwMode="auto">
          <a:xfrm>
            <a:off x="599440" y="975360"/>
            <a:ext cx="11003280" cy="539686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Изображение и подпис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599440" y="975360"/>
            <a:ext cx="11003280" cy="54051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slideLayout" Target="../slideLayouts/slideLayout36.xml"/><Relationship Id="rId37" Type="http://schemas.openxmlformats.org/officeDocument/2006/relationships/slideLayout" Target="../slideLayouts/slideLayout37.xml"/><Relationship Id="rId3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" name="Текст 2"/>
          <p:cNvSpPr>
            <a:spLocks noGrp="1"/>
          </p:cNvSpPr>
          <p:nvPr>
            <p:ph type="body" idx="1"/>
          </p:nvPr>
        </p:nvSpPr>
        <p:spPr bwMode="auto">
          <a:xfrm>
            <a:off x="599441" y="981512"/>
            <a:ext cx="11003279" cy="5390712"/>
          </a:xfrm>
          <a:prstGeom prst="rect">
            <a:avLst/>
          </a:prstGeom>
          <a:ln>
            <a:noFill/>
          </a:ln>
        </p:spPr>
        <p:txBody>
          <a:bodyPr vert="horz" lIns="72000" tIns="36000" rIns="72000" bIns="36000" rtlCol="0">
            <a:no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Первый уровень</a:t>
            </a:r>
            <a:endParaRPr/>
          </a:p>
          <a:p>
            <a:pPr lvl="2">
              <a:defRPr/>
            </a:pPr>
            <a:r>
              <a:rPr lang="ru-RU"/>
              <a:t>Второй уровень</a:t>
            </a:r>
            <a:endParaRPr/>
          </a:p>
        </p:txBody>
      </p:sp>
      <p:sp>
        <p:nvSpPr>
          <p:cNvPr id="35" name="Прямоугольник 34"/>
          <p:cNvSpPr/>
          <p:nvPr userDrawn="1"/>
        </p:nvSpPr>
        <p:spPr bwMode="auto">
          <a:xfrm>
            <a:off x="11081195" y="6542052"/>
            <a:ext cx="521525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r">
              <a:defRPr/>
            </a:pPr>
            <a:fld id="{AF528B6D-1001-487C-8FFE-85B114390330}" type="slidenum">
              <a:rPr lang="ru-RU" sz="1200">
                <a:solidFill>
                  <a:srgbClr val="3C3C3C">
                    <a:lumMod val="60000"/>
                    <a:lumOff val="40000"/>
                  </a:srgbClr>
                </a:solidFill>
                <a:ea typeface="PF Din Text Cond Pro"/>
                <a:cs typeface="PF Din Text Cond Pro"/>
              </a:rPr>
              <a:t/>
            </a:fld>
            <a:endParaRPr lang="ru-RU" sz="1200">
              <a:solidFill>
                <a:srgbClr val="3C3C3C">
                  <a:lumMod val="60000"/>
                  <a:lumOff val="40000"/>
                </a:srgbClr>
              </a:solidFill>
              <a:ea typeface="PF Din Text Cond Pro"/>
              <a:cs typeface="PF Din Text Cond Pro"/>
            </a:endParaRPr>
          </a:p>
        </p:txBody>
      </p:sp>
      <p:sp>
        <p:nvSpPr>
          <p:cNvPr id="36" name="Заголовок 1"/>
          <p:cNvSpPr>
            <a:spLocks noGrp="1"/>
          </p:cNvSpPr>
          <p:nvPr>
            <p:ph type="title"/>
          </p:nvPr>
        </p:nvSpPr>
        <p:spPr bwMode="auto">
          <a:xfrm>
            <a:off x="2115819" y="379859"/>
            <a:ext cx="9486901" cy="431355"/>
          </a:xfrm>
          <a:prstGeom prst="rect">
            <a:avLst/>
          </a:prstGeom>
          <a:noFill/>
          <a:ln>
            <a:noFill/>
          </a:ln>
        </p:spPr>
        <p:txBody>
          <a:bodyPr vert="horz" lIns="36000" tIns="36000" rIns="36000" bIns="36000" rtlCol="0" anchor="t" anchorCtr="0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</p:grpSpPr>
        <p:sp>
          <p:nvSpPr>
            <p:cNvPr id="24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9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2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</p:grpSpPr>
          <p:sp>
            <p:nvSpPr>
              <p:cNvPr id="49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0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1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3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6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7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</p:sldLayoutIdLst>
  <p:txStyles>
    <p:titleStyle>
      <a:lvl1pPr algn="l" defTabSz="914400">
        <a:lnSpc>
          <a:spcPct val="90000"/>
        </a:lnSpc>
        <a:spcBef>
          <a:spcPts val="0"/>
        </a:spcBef>
        <a:spcAft>
          <a:spcPts val="0"/>
        </a:spcAft>
        <a:buNone/>
        <a:defRPr sz="1600" b="0" spc="0">
          <a:solidFill>
            <a:schemeClr val="tx1"/>
          </a:solidFill>
          <a:latin typeface="+mj-lt"/>
          <a:ea typeface="PF Din Text Cond Pro"/>
          <a:cs typeface="PF Din Text Cond Pro"/>
        </a:defRPr>
      </a:lvl1pPr>
    </p:titleStyle>
    <p:bodyStyle>
      <a:lvl1pPr marL="0" indent="0" algn="l" defTabSz="914400">
        <a:lnSpc>
          <a:spcPct val="100000"/>
        </a:lnSpc>
        <a:spcBef>
          <a:spcPts val="800"/>
        </a:spcBef>
        <a:spcAft>
          <a:spcPts val="0"/>
        </a:spcAft>
        <a:buClr>
          <a:schemeClr val="accent1"/>
        </a:buClr>
        <a:buSzPct val="90000"/>
        <a:buFont typeface="Wingdings"/>
        <a:buNone/>
        <a:defRPr sz="1400" b="0">
          <a:solidFill>
            <a:schemeClr val="tx1"/>
          </a:solidFill>
          <a:latin typeface="+mn-lt"/>
          <a:ea typeface="PF Din Text Cond Pro"/>
          <a:cs typeface="PF Din Text Cond Pro"/>
        </a:defRPr>
      </a:lvl1pPr>
      <a:lvl2pPr marL="180975" marR="0" indent="-180975" algn="l" defTabSz="914400">
        <a:lnSpc>
          <a:spcPct val="100000"/>
        </a:lnSpc>
        <a:spcBef>
          <a:spcPts val="600"/>
        </a:spcBef>
        <a:spcAft>
          <a:spcPts val="0"/>
        </a:spcAft>
        <a:buClr>
          <a:schemeClr val="tx1"/>
        </a:buClr>
        <a:buSzPct val="120000"/>
        <a:buFont typeface="Arial"/>
        <a:buChar char="•"/>
        <a:defRPr sz="1400">
          <a:solidFill>
            <a:schemeClr val="tx1"/>
          </a:solidFill>
          <a:latin typeface="+mn-lt"/>
          <a:ea typeface="PF Din Text Cond Pro"/>
          <a:cs typeface="PF Din Text Cond Pro"/>
        </a:defRPr>
      </a:lvl2pPr>
      <a:lvl3pPr marL="350838" indent="-169862" algn="l" defTabSz="914400">
        <a:lnSpc>
          <a:spcPct val="100000"/>
        </a:lnSpc>
        <a:spcBef>
          <a:spcPts val="400"/>
        </a:spcBef>
        <a:spcAft>
          <a:spcPts val="0"/>
        </a:spcAft>
        <a:buClr>
          <a:schemeClr val="tx1"/>
        </a:buClr>
        <a:buSzPct val="90000"/>
        <a:buFont typeface="Arial"/>
        <a:buChar char="•"/>
        <a:defRPr sz="1200">
          <a:solidFill>
            <a:schemeClr val="tx1"/>
          </a:solidFill>
          <a:latin typeface="+mn-lt"/>
          <a:ea typeface="PF Din Text Cond Pro"/>
          <a:cs typeface="PF Din Text Cond Pro"/>
        </a:defRPr>
      </a:lvl3pPr>
      <a:lvl4pPr marL="1600200" indent="-228600" algn="l" defTabSz="914400">
        <a:spcBef>
          <a:spcPts val="0"/>
        </a:spcBef>
        <a:buFont typeface="Arial"/>
        <a:buChar char="–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 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 /><Relationship Id="rId3" Type="http://schemas.openxmlformats.org/officeDocument/2006/relationships/chart" Target="../charts/chart4.xml" /><Relationship Id="rId4" Type="http://schemas.openxmlformats.org/officeDocument/2006/relationships/chart" Target="../charts/chart5.xml" 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6.xml" 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7.xml" 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" name="Заголовок 26"/>
          <p:cNvSpPr>
            <a:spLocks noGrp="1"/>
          </p:cNvSpPr>
          <p:nvPr>
            <p:ph type="title"/>
          </p:nvPr>
        </p:nvSpPr>
        <p:spPr bwMode="auto">
          <a:xfrm>
            <a:off x="4302822" y="1652871"/>
            <a:ext cx="6838033" cy="1608552"/>
          </a:xfrm>
        </p:spPr>
        <p:txBody>
          <a:bodyPr/>
          <a:lstStyle/>
          <a:p>
            <a:pPr>
              <a:defRPr/>
            </a:pPr>
            <a:br>
              <a:rPr lang="ru-RU"/>
            </a:br>
            <a:r>
              <a:rPr lang="ru-RU"/>
              <a:t>СО 6.3180«ОТЧЕТ ПО РАБОТЕ С ПОТРЕБИТЕЛЯМИ                                      ФИЛИАЛА ПАО «РОССЕТИ СИБИРЬ» – «ОМСКЭНЕРГО» ЗА </a:t>
            </a:r>
            <a:r>
              <a:rPr lang="en-US"/>
              <a:t>2</a:t>
            </a:r>
            <a:r>
              <a:rPr lang="ru-RU"/>
              <a:t> КВАРТАЛ 2025 ГОДА»</a:t>
            </a:r>
            <a:endParaRPr/>
          </a:p>
        </p:txBody>
      </p:sp>
      <p:sp>
        <p:nvSpPr>
          <p:cNvPr id="29" name="Текст 28"/>
          <p:cNvSpPr>
            <a:spLocks noGrp="1"/>
          </p:cNvSpPr>
          <p:nvPr>
            <p:ph type="body" sz="quarter" idx="11"/>
          </p:nvPr>
        </p:nvSpPr>
        <p:spPr bwMode="auto">
          <a:xfrm>
            <a:off x="4800600" y="5733255"/>
            <a:ext cx="1371600" cy="26987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2"/>
          </p:nvPr>
        </p:nvSpPr>
        <p:spPr bwMode="auto">
          <a:xfrm>
            <a:off x="4896810" y="5733254"/>
            <a:ext cx="473863" cy="269875"/>
          </a:xfrm>
        </p:spPr>
        <p:txBody>
          <a:bodyPr/>
          <a:lstStyle/>
          <a:p>
            <a:pPr algn="ctr">
              <a:defRPr/>
            </a:pPr>
            <a:r>
              <a:rPr lang="ru-RU">
                <a:latin typeface="+mj-lt"/>
              </a:rPr>
              <a:t>ОМСК</a:t>
            </a:r>
            <a:endParaRPr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/>
          </p:nvPr>
        </p:nvSpPr>
        <p:spPr bwMode="auto">
          <a:xfrm>
            <a:off x="5370673" y="5733255"/>
            <a:ext cx="801527" cy="269875"/>
          </a:xfrm>
        </p:spPr>
        <p:txBody>
          <a:bodyPr/>
          <a:lstStyle/>
          <a:p>
            <a:pPr algn="ctr">
              <a:defRPr/>
            </a:pPr>
            <a:r>
              <a:rPr lang="ru-RU">
                <a:latin typeface="+mj-lt"/>
              </a:rPr>
              <a:t>2025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ДИНАМИКА ПОСТУПИВШИХ ОБРАЩЕНИЙ ЗА 2024 и 2025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ГГ.</a:t>
            </a:r>
            <a:endParaRPr lang="ru-RU" sz="1800"/>
          </a:p>
        </p:txBody>
      </p:sp>
      <p:graphicFrame>
        <p:nvGraphicFramePr>
          <p:cNvPr id="2022987269" name="Диаграмма 2022987268"/>
          <p:cNvGraphicFramePr>
            <a:graphicFrameLocks xmlns:a="http://schemas.openxmlformats.org/drawingml/2006/main"/>
          </p:cNvGraphicFramePr>
          <p:nvPr/>
        </p:nvGraphicFramePr>
        <p:xfrm>
          <a:off x="533398" y="990598"/>
          <a:ext cx="10820396" cy="5410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85800" y="993996"/>
          <a:ext cx="6032498" cy="4818317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57199"/>
                <a:gridCol w="2277645"/>
                <a:gridCol w="1771273"/>
                <a:gridCol w="1526381"/>
              </a:tblGrid>
              <a:tr h="75860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Жалоба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52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31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</a:t>
                      </a:r>
                      <a:endParaRPr/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Консультации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13 04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7,49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3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Заявки на оказание услуг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2 698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16,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03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4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Приём документов/выдача документов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97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4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5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78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5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Сообщение информации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0,01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6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Прием платежей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0,00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Отзыв потребителя о деятельности компании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0,00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Предложение потребителя по повышению качества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0,00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Прочие ( в т.ч. уведомление)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64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38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 i="0" u="none" strike="noStrike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16 832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100,00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97336970" name="Диаграмма 597336969"/>
          <p:cNvGraphicFramePr>
            <a:graphicFrameLocks xmlns:a="http://schemas.openxmlformats.org/drawingml/2006/main"/>
          </p:cNvGraphicFramePr>
          <p:nvPr/>
        </p:nvGraphicFramePr>
        <p:xfrm>
          <a:off x="6859269" y="993996"/>
          <a:ext cx="4952997" cy="4949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4" y="986880"/>
          <a:ext cx="10989945" cy="3115052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15325"/>
                <a:gridCol w="3443901"/>
                <a:gridCol w="1905000"/>
                <a:gridCol w="1752599"/>
                <a:gridCol w="1828800"/>
                <a:gridCol w="1544320"/>
              </a:tblGrid>
              <a:tr h="308520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Q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2Q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3Q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4Q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Жалоба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52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Консультации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7 879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13 04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4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Заявки на оказание услуг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1 948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2 698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Приём документов/выдача документов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1 008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97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4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Сообщение информации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4896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Прием платежей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Отзыв потребителя о деятельности компании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295209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Предложение потребителя по повышению качества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 в т.ч. уведомление)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71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64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10 9898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16 832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endParaRPr lang="ru-RU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 bwMode="auto">
          <a:xfrm>
            <a:off x="5195458" y="4577862"/>
            <a:ext cx="20964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КОНСУЛЬТАЦИЙ</a:t>
            </a:r>
            <a:r>
              <a:rPr lang="ru-RU" sz="1400">
                <a:latin typeface="PF Din Text Cond Pro Light"/>
              </a:rPr>
              <a:t> </a:t>
            </a:r>
            <a:endParaRPr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356828" y="4560791"/>
            <a:ext cx="15263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ЗАЯВОК</a:t>
            </a:r>
            <a:endParaRPr lang="ru-RU" sz="1400">
              <a:latin typeface="PF Din Text Cond Pro Light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599371" y="4560791"/>
            <a:ext cx="15311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ЖАЛОБ</a:t>
            </a:r>
            <a:r>
              <a:rPr lang="ru-RU" sz="1400">
                <a:latin typeface="PF Din Text Cond Pro Light"/>
              </a:rPr>
              <a:t> </a:t>
            </a:r>
            <a:endParaRPr/>
          </a:p>
        </p:txBody>
      </p:sp>
      <p:graphicFrame>
        <p:nvGraphicFramePr>
          <p:cNvPr id="1537739427" name="Диаграмма 1537739426"/>
          <p:cNvGraphicFramePr>
            <a:graphicFrameLocks xmlns:a="http://schemas.openxmlformats.org/drawingml/2006/main"/>
          </p:cNvGraphicFramePr>
          <p:nvPr/>
        </p:nvGraphicFramePr>
        <p:xfrm>
          <a:off x="698087" y="4868568"/>
          <a:ext cx="3333746" cy="1455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12023357" name="Диаграмма 2012023356"/>
          <p:cNvGraphicFramePr>
            <a:graphicFrameLocks xmlns:a="http://schemas.openxmlformats.org/drawingml/2006/main"/>
          </p:cNvGraphicFramePr>
          <p:nvPr/>
        </p:nvGraphicFramePr>
        <p:xfrm>
          <a:off x="4364670" y="4841049"/>
          <a:ext cx="3486146" cy="151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15015332" name="Диаграмма 2115015331"/>
          <p:cNvGraphicFramePr>
            <a:graphicFrameLocks xmlns:a="http://schemas.openxmlformats.org/drawingml/2006/main"/>
          </p:cNvGraphicFramePr>
          <p:nvPr/>
        </p:nvGraphicFramePr>
        <p:xfrm>
          <a:off x="8376943" y="4885638"/>
          <a:ext cx="3486146" cy="1508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63574" y="874298"/>
          <a:ext cx="5457825" cy="416320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73976"/>
                <a:gridCol w="2146159"/>
                <a:gridCol w="1456449"/>
                <a:gridCol w="1381241"/>
              </a:tblGrid>
              <a:tr h="141170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КАНАЛ ПОСТУПЛЕНИЯ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 sz="1000" b="1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Calibri"/>
                          <a:cs typeface="Calibri"/>
                        </a:defRPr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КАНАЛА КОММУНИКАЦИИ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31022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Очные обращения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 955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1,61%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6571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Заочные обращения через call-центр, в т.ч.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10 395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61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76%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06159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Обращения через канцелярию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1 183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7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03%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06159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Интерактивные обращения, в т.ч.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3 299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19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60%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57090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(в т.ч. книга жалоб и предложений)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0,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228600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16 832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39793159" name="Диаграмма 1239793158"/>
          <p:cNvGraphicFramePr>
            <a:graphicFrameLocks xmlns:a="http://schemas.openxmlformats.org/drawingml/2006/main"/>
          </p:cNvGraphicFramePr>
          <p:nvPr/>
        </p:nvGraphicFramePr>
        <p:xfrm>
          <a:off x="5638799" y="76199"/>
          <a:ext cx="7086598" cy="6110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ТЕМАТИКАМ ЗА 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 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753745" y="1050485"/>
          <a:ext cx="6105524" cy="5235084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30225"/>
                <a:gridCol w="2667000"/>
                <a:gridCol w="1381918"/>
                <a:gridCol w="1526381"/>
              </a:tblGrid>
              <a:tr h="117295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Технологическое присоединение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5 789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34,39%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Передача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533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3,17%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Отключение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4 292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25,50%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1812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Техническое обслуживание электросетевых объектов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818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4,86%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Коммерческий учет электроэнергии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1 195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7,10%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Дополнительные услуги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1 099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6,53%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Качество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1 385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8,23%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Контактная информация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776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4,61%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Энергосбытовая деятельность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32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0,19%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520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Прочее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913</a:t>
                      </a:r>
                      <a:endParaRPr lang="ru-RU" sz="1400" b="0" i="0" u="none" strike="noStrike" cap="none" spc="0">
                        <a:solidFill>
                          <a:srgbClr val="000000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5,42%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16 832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622430389" name="Диаграмма 1622430388"/>
          <p:cNvGraphicFramePr>
            <a:graphicFrameLocks xmlns:a="http://schemas.openxmlformats.org/drawingml/2006/main"/>
          </p:cNvGraphicFramePr>
          <p:nvPr/>
        </p:nvGraphicFramePr>
        <p:xfrm>
          <a:off x="6964043" y="914398"/>
          <a:ext cx="5075553" cy="5371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ЖАЛОБ ПО ТЕМАТИКАМ ЗА 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2025 Г.</a:t>
            </a:r>
            <a:endParaRPr/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5" y="993996"/>
          <a:ext cx="5254621" cy="4976513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56329"/>
                <a:gridCol w="2063669"/>
                <a:gridCol w="1420968"/>
                <a:gridCol w="1313655"/>
              </a:tblGrid>
              <a:tr h="1063404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/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 ШТ.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Технологическое присоединение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27</a:t>
                      </a:r>
                      <a:endParaRPr sz="1400" b="0" i="0" u="none" strike="noStrike" cap="none" spc="0">
                        <a:solidFill>
                          <a:schemeClr val="tx1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51,92%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Передача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13</a:t>
                      </a:r>
                      <a:endParaRPr sz="1400" b="0" i="0" u="none" strike="noStrike" cap="none" spc="0">
                        <a:solidFill>
                          <a:schemeClr val="tx1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25,00%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26215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Отключение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7</a:t>
                      </a:r>
                      <a:endParaRPr sz="1400" b="0" i="0" u="none" strike="noStrike" cap="none" spc="0">
                        <a:solidFill>
                          <a:schemeClr val="tx1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13,46%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Техническое обслуживание электросетевых объектов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</a:t>
                      </a:r>
                      <a:endParaRPr sz="1400" b="0" i="0" u="none" strike="noStrike" cap="none" spc="0">
                        <a:solidFill>
                          <a:schemeClr val="tx1"/>
                        </a:solidFill>
                        <a:latin typeface="PF Din Text Cond Pro Light"/>
                        <a:cs typeface="PF Din Text Cond Pro Light"/>
                      </a:endParaRPr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9,62%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Коммерческий учет электроэнергии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PF Din Text Cond Pro Light"/>
                          <a:ea typeface="Arial"/>
                          <a:cs typeface="Arial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Дополнительные услуги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894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Качество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81000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Контактная информация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Энергосбытовая деятельность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Прочее</a:t>
                      </a:r>
                      <a:endParaRPr/>
                    </a:p>
                  </a:txBody>
                  <a:tcPr marL="0" marR="0" marT="0" marB="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xmlns:a="http://schemas.openxmlformats.org/drawingml/2006/main" noGrp="1"/>
          </p:cNvGraphicFramePr>
          <p:nvPr/>
        </p:nvGraphicFramePr>
        <p:xfrm>
          <a:off x="612774" y="6128236"/>
          <a:ext cx="5254624" cy="37872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56330"/>
                <a:gridCol w="1967410"/>
                <a:gridCol w="1517228"/>
                <a:gridCol w="1313656"/>
              </a:tblGrid>
              <a:tr h="378725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marL="0" algn="ctr" defTabSz="914400">
                        <a:defRPr/>
                      </a:pPr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  <a:endParaRPr/>
                    </a:p>
                  </a:txBody>
                  <a:tcPr marL="9525" marR="9525" marT="9525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89517985" name="Диаграмма 589517984"/>
          <p:cNvGraphicFramePr>
            <a:graphicFrameLocks xmlns:a="http://schemas.openxmlformats.org/drawingml/2006/main"/>
          </p:cNvGraphicFramePr>
          <p:nvPr/>
        </p:nvGraphicFramePr>
        <p:xfrm>
          <a:off x="6395002" y="993996"/>
          <a:ext cx="5217241" cy="5559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FSK">
  <a:themeElements>
    <a:clrScheme name="Другая 30">
      <a:dk1>
        <a:srgbClr val="3C3C3C"/>
      </a:dk1>
      <a:lt1>
        <a:srgbClr val="FFFFFF"/>
      </a:lt1>
      <a:dk2>
        <a:srgbClr val="1A2D5F"/>
      </a:dk2>
      <a:lt2>
        <a:srgbClr val="EEECE1"/>
      </a:lt2>
      <a:accent1>
        <a:srgbClr val="0C5B9D"/>
      </a:accent1>
      <a:accent2>
        <a:srgbClr val="4FC5B5"/>
      </a:accent2>
      <a:accent3>
        <a:srgbClr val="D52B1E"/>
      </a:accent3>
      <a:accent4>
        <a:srgbClr val="A5A5A5"/>
      </a:accent4>
      <a:accent5>
        <a:srgbClr val="4F81BD"/>
      </a:accent5>
      <a:accent6>
        <a:srgbClr val="D7603A"/>
      </a:accent6>
      <a:hlink>
        <a:srgbClr val="007FD6"/>
      </a:hlink>
      <a:folHlink>
        <a:srgbClr val="706F6F"/>
      </a:folHlink>
    </a:clrScheme>
    <a:fontScheme name="россети">
      <a:majorFont>
        <a:latin typeface="PF Din Text Cond Pro Medium"/>
        <a:ea typeface="Arial"/>
        <a:cs typeface="Arial"/>
      </a:majorFont>
      <a:minorFont>
        <a:latin typeface="PF Din Text Cond Pro Light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FFFFFF"/>
        </a:solidFill>
        <a:ln w="9525">
          <a:solidFill>
            <a:schemeClr val="accent4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prstGeom prst="rect">
          <a:avLst/>
        </a:prstGeom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prstGeom prst="rect">
          <a:avLst/>
        </a:prstGeom>
        <a:noFill/>
      </a:spPr>
      <a:bodyPr/>
      <a:lstStyle/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Р7-Офис/2025.3.1.923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>Холдинг МРСК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Слайды для заседания СД 28.12.2009</dc:title>
  <dc:subject/>
  <dc:creator>Лаврова М.А.</dc:creator>
  <cp:keywords/>
  <dc:description/>
  <dc:identifier/>
  <dc:language/>
  <cp:lastModifiedBy>ЧухачеваТА</cp:lastModifiedBy>
  <cp:revision>3953</cp:revision>
  <dcterms:created xsi:type="dcterms:W3CDTF">1601-01-01T00:00:00Z</dcterms:created>
  <dcterms:modified xsi:type="dcterms:W3CDTF">2026-02-06T03:25:16Z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